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1" r:id="rId4"/>
  </p:sldMasterIdLst>
  <p:notesMasterIdLst>
    <p:notesMasterId r:id="rId26"/>
  </p:notesMasterIdLst>
  <p:handoutMasterIdLst>
    <p:handoutMasterId r:id="rId27"/>
  </p:handoutMasterIdLst>
  <p:sldIdLst>
    <p:sldId id="399" r:id="rId5"/>
    <p:sldId id="403" r:id="rId6"/>
    <p:sldId id="330" r:id="rId7"/>
    <p:sldId id="345" r:id="rId8"/>
    <p:sldId id="327" r:id="rId9"/>
    <p:sldId id="340" r:id="rId10"/>
    <p:sldId id="404" r:id="rId11"/>
    <p:sldId id="364" r:id="rId12"/>
    <p:sldId id="365" r:id="rId13"/>
    <p:sldId id="352" r:id="rId14"/>
    <p:sldId id="400" r:id="rId15"/>
    <p:sldId id="337" r:id="rId16"/>
    <p:sldId id="358" r:id="rId17"/>
    <p:sldId id="405" r:id="rId18"/>
    <p:sldId id="373" r:id="rId19"/>
    <p:sldId id="374" r:id="rId20"/>
    <p:sldId id="394" r:id="rId21"/>
    <p:sldId id="393" r:id="rId22"/>
    <p:sldId id="383" r:id="rId23"/>
    <p:sldId id="402" r:id="rId24"/>
    <p:sldId id="335" r:id="rId25"/>
  </p:sldIdLst>
  <p:sldSz cx="12192000" cy="6858000"/>
  <p:notesSz cx="7104063" cy="10234613"/>
  <p:defaultTextStyle>
    <a:defPPr>
      <a:defRPr lang="de-DE"/>
    </a:defPPr>
    <a:lvl1pPr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26A97A-68FC-471F-8043-0CBAAB0C4FC9}">
          <p14:sldIdLst>
            <p14:sldId id="399"/>
            <p14:sldId id="403"/>
            <p14:sldId id="330"/>
            <p14:sldId id="345"/>
            <p14:sldId id="327"/>
            <p14:sldId id="340"/>
            <p14:sldId id="404"/>
            <p14:sldId id="364"/>
            <p14:sldId id="365"/>
            <p14:sldId id="352"/>
            <p14:sldId id="400"/>
            <p14:sldId id="337"/>
            <p14:sldId id="358"/>
            <p14:sldId id="405"/>
            <p14:sldId id="373"/>
            <p14:sldId id="374"/>
            <p14:sldId id="394"/>
            <p14:sldId id="393"/>
            <p14:sldId id="383"/>
            <p14:sldId id="402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orient="horz" pos="255" userDrawn="1">
          <p15:clr>
            <a:srgbClr val="A4A3A4"/>
          </p15:clr>
        </p15:guide>
        <p15:guide id="3" orient="horz" pos="1706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00" userDrawn="1">
          <p15:clr>
            <a:srgbClr val="A4A3A4"/>
          </p15:clr>
        </p15:guide>
        <p15:guide id="2" orient="horz" pos="6047" userDrawn="1">
          <p15:clr>
            <a:srgbClr val="A4A3A4"/>
          </p15:clr>
        </p15:guide>
        <p15:guide id="3" orient="horz" pos="2283" userDrawn="1">
          <p15:clr>
            <a:srgbClr val="A4A3A4"/>
          </p15:clr>
        </p15:guide>
        <p15:guide id="4" orient="horz" pos="2142" userDrawn="1">
          <p15:clr>
            <a:srgbClr val="A4A3A4"/>
          </p15:clr>
        </p15:guide>
        <p15:guide id="5" pos="323" userDrawn="1">
          <p15:clr>
            <a:srgbClr val="A4A3A4"/>
          </p15:clr>
        </p15:guide>
        <p15:guide id="6" pos="41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002"/>
    <a:srgbClr val="1F82C0"/>
    <a:srgbClr val="2B7FB8"/>
    <a:srgbClr val="7FCDBC"/>
    <a:srgbClr val="EDF9B2"/>
    <a:srgbClr val="DE8F05"/>
    <a:srgbClr val="C00000"/>
    <a:srgbClr val="0173B2"/>
    <a:srgbClr val="179C7D"/>
    <a:srgbClr val="F2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459" autoAdjust="0"/>
    <p:restoredTop sz="66460" autoAdjust="0"/>
  </p:normalViewPr>
  <p:slideViewPr>
    <p:cSldViewPr showGuides="1">
      <p:cViewPr>
        <p:scale>
          <a:sx n="175" d="100"/>
          <a:sy n="175" d="100"/>
        </p:scale>
        <p:origin x="0" y="8"/>
      </p:cViewPr>
      <p:guideLst>
        <p:guide orient="horz" pos="3793"/>
        <p:guide orient="horz" pos="255"/>
        <p:guide orient="horz" pos="1706"/>
        <p:guide pos="7378"/>
        <p:guide pos="3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1464" y="-72"/>
      </p:cViewPr>
      <p:guideLst>
        <p:guide orient="horz" pos="400"/>
        <p:guide orient="horz" pos="6047"/>
        <p:guide orient="horz" pos="2283"/>
        <p:guide orient="horz" pos="2142"/>
        <p:guide pos="323"/>
        <p:guide pos="4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noProof="0" dirty="0"/>
              <a:t>Survey Respondents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Complete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Survey 1</c:v>
                </c:pt>
                <c:pt idx="1">
                  <c:v>Survey 2</c:v>
                </c:pt>
                <c:pt idx="2">
                  <c:v>Survey 3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37</c:v>
                </c:pt>
                <c:pt idx="1">
                  <c:v>44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0B-5A4A-97B6-A5AA8E76F3E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Incomplete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Survey 1</c:v>
                </c:pt>
                <c:pt idx="1">
                  <c:v>Survey 2</c:v>
                </c:pt>
                <c:pt idx="2">
                  <c:v>Survey 3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47</c:v>
                </c:pt>
                <c:pt idx="1">
                  <c:v>54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0B-5A4A-97B6-A5AA8E76F3E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9868383"/>
        <c:axId val="801538559"/>
      </c:barChart>
      <c:catAx>
        <c:axId val="73986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01538559"/>
        <c:crosses val="autoZero"/>
        <c:auto val="1"/>
        <c:lblAlgn val="ctr"/>
        <c:lblOffset val="100"/>
        <c:noMultiLvlLbl val="0"/>
      </c:catAx>
      <c:valAx>
        <c:axId val="801538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39868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Respondents Skills (Survey</a:t>
            </a:r>
            <a:r>
              <a:rPr lang="en-US" baseline="0" dirty="0"/>
              <a:t> 3)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1F-A941-854E-5AF8B09DFF86}"/>
              </c:ext>
            </c:extLst>
          </c:dPt>
          <c:dPt>
            <c:idx val="1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1F-A941-854E-5AF8B09DFF86}"/>
              </c:ext>
            </c:extLst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A1F-A941-854E-5AF8B09DFF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Reversing + C</c:v>
                </c:pt>
                <c:pt idx="1">
                  <c:v>C</c:v>
                </c:pt>
                <c:pt idx="2">
                  <c:v>None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23</c:v>
                </c:pt>
                <c:pt idx="1">
                  <c:v>20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1F-A941-854E-5AF8B09DFF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645446052117913"/>
          <c:y val="0.90607738257025394"/>
          <c:w val="0.42193493792461811"/>
          <c:h val="6.63350547501791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066589252640122E-2"/>
          <c:y val="0.14641190856493247"/>
          <c:w val="0.91326931827539248"/>
          <c:h val="0.697112717973937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Rank 1</c:v>
                </c:pt>
                <c:pt idx="1">
                  <c:v>Rank 2</c:v>
                </c:pt>
                <c:pt idx="2">
                  <c:v>Rank 3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44</c:v>
                </c:pt>
                <c:pt idx="1">
                  <c:v>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FE-43BD-9236-4DF1753DDFA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Rank 1</c:v>
                </c:pt>
                <c:pt idx="1">
                  <c:v>Rank 2</c:v>
                </c:pt>
                <c:pt idx="2">
                  <c:v>Rank 3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9</c:v>
                </c:pt>
                <c:pt idx="1">
                  <c:v>37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FE-43BD-9236-4DF1753DDFA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Rank 1</c:v>
                </c:pt>
                <c:pt idx="1">
                  <c:v>Rank 2</c:v>
                </c:pt>
                <c:pt idx="2">
                  <c:v>Rank 3</c:v>
                </c:pt>
              </c:strCache>
            </c:strRef>
          </c:cat>
          <c:val>
            <c:numRef>
              <c:f>Tabelle1!$D$2:$D$4</c:f>
              <c:numCache>
                <c:formatCode>General</c:formatCode>
                <c:ptCount val="3"/>
                <c:pt idx="0">
                  <c:v>1</c:v>
                </c:pt>
                <c:pt idx="1">
                  <c:v>10</c:v>
                </c:pt>
                <c:pt idx="2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FE-43BD-9236-4DF1753DD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322744"/>
        <c:axId val="356324712"/>
      </c:barChart>
      <c:catAx>
        <c:axId val="35632274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56324712"/>
        <c:crossesAt val="0"/>
        <c:auto val="1"/>
        <c:lblAlgn val="ctr"/>
        <c:lblOffset val="100"/>
        <c:tickMarkSkip val="2"/>
        <c:noMultiLvlLbl val="0"/>
      </c:catAx>
      <c:valAx>
        <c:axId val="356324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563227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Tabelle1!$A$2:$A$136</cx:f>
        <cx:lvl ptCount="135">
          <cx:pt idx="0">Survey 1</cx:pt>
          <cx:pt idx="1">Survey 1</cx:pt>
          <cx:pt idx="2">Survey 1</cx:pt>
          <cx:pt idx="3">Survey 1</cx:pt>
          <cx:pt idx="4">Survey 1</cx:pt>
          <cx:pt idx="5">Survey 1</cx:pt>
          <cx:pt idx="6">Survey 1</cx:pt>
          <cx:pt idx="7">Survey 1</cx:pt>
          <cx:pt idx="8">Survey 1</cx:pt>
          <cx:pt idx="9">Survey 1</cx:pt>
          <cx:pt idx="10">Survey 1</cx:pt>
          <cx:pt idx="11">Survey 1</cx:pt>
          <cx:pt idx="12">Survey 1</cx:pt>
          <cx:pt idx="13">Survey 1</cx:pt>
          <cx:pt idx="14">Survey 1</cx:pt>
          <cx:pt idx="15">Survey 1</cx:pt>
          <cx:pt idx="16">Survey 1</cx:pt>
          <cx:pt idx="17">Survey 1</cx:pt>
          <cx:pt idx="18">Survey 1</cx:pt>
          <cx:pt idx="19">Survey 1</cx:pt>
          <cx:pt idx="20">Survey 1</cx:pt>
          <cx:pt idx="21">Survey 1</cx:pt>
          <cx:pt idx="22">Survey 1</cx:pt>
          <cx:pt idx="23">Survey 1</cx:pt>
          <cx:pt idx="24">Survey 1</cx:pt>
          <cx:pt idx="25">Survey 1</cx:pt>
          <cx:pt idx="26">Survey 1</cx:pt>
          <cx:pt idx="27">Survey 1</cx:pt>
          <cx:pt idx="28">Survey 1</cx:pt>
          <cx:pt idx="29">Survey 1</cx:pt>
          <cx:pt idx="30">Survey 1</cx:pt>
          <cx:pt idx="31">Survey 1</cx:pt>
          <cx:pt idx="32">Survey 1</cx:pt>
          <cx:pt idx="33">Survey 1</cx:pt>
          <cx:pt idx="34">Survey 1</cx:pt>
          <cx:pt idx="35">Survey 1</cx:pt>
          <cx:pt idx="36">Survey 1</cx:pt>
          <cx:pt idx="37">Survey 2</cx:pt>
          <cx:pt idx="38">Survey 2</cx:pt>
          <cx:pt idx="39">Survey 2</cx:pt>
          <cx:pt idx="40">Survey 2</cx:pt>
          <cx:pt idx="41">Survey 2</cx:pt>
          <cx:pt idx="42">Survey 2</cx:pt>
          <cx:pt idx="43">Survey 2</cx:pt>
          <cx:pt idx="44">Survey 2</cx:pt>
          <cx:pt idx="45">Survey 2</cx:pt>
          <cx:pt idx="46">Survey 2</cx:pt>
          <cx:pt idx="47">Survey 2</cx:pt>
          <cx:pt idx="48">Survey 2</cx:pt>
          <cx:pt idx="49">Survey 2</cx:pt>
          <cx:pt idx="50">Survey 2</cx:pt>
          <cx:pt idx="51">Survey 2</cx:pt>
          <cx:pt idx="52">Survey 2</cx:pt>
          <cx:pt idx="53">Survey 2</cx:pt>
          <cx:pt idx="54">Survey 2</cx:pt>
          <cx:pt idx="55">Survey 2</cx:pt>
          <cx:pt idx="56">Survey 2</cx:pt>
          <cx:pt idx="57">Survey 2</cx:pt>
          <cx:pt idx="58">Survey 2</cx:pt>
          <cx:pt idx="59">Survey 2</cx:pt>
          <cx:pt idx="60">Survey 2</cx:pt>
          <cx:pt idx="61">Survey 2</cx:pt>
          <cx:pt idx="62">Survey 2</cx:pt>
          <cx:pt idx="63">Survey 2</cx:pt>
          <cx:pt idx="64">Survey 2</cx:pt>
          <cx:pt idx="65">Survey 2</cx:pt>
          <cx:pt idx="66">Survey 2</cx:pt>
          <cx:pt idx="67">Survey 2</cx:pt>
          <cx:pt idx="68">Survey 2</cx:pt>
          <cx:pt idx="69">Survey 2</cx:pt>
          <cx:pt idx="70">Survey 2</cx:pt>
          <cx:pt idx="71">Survey 2</cx:pt>
          <cx:pt idx="72">Survey 2</cx:pt>
          <cx:pt idx="73">Survey 2</cx:pt>
          <cx:pt idx="74">Survey 2</cx:pt>
          <cx:pt idx="75">Survey 2</cx:pt>
          <cx:pt idx="76">Survey 2</cx:pt>
          <cx:pt idx="77">Survey 2</cx:pt>
          <cx:pt idx="78">Survey 2</cx:pt>
          <cx:pt idx="79">Survey 2</cx:pt>
          <cx:pt idx="80">Survey 2</cx:pt>
          <cx:pt idx="81">Survey 3</cx:pt>
          <cx:pt idx="82">Survey 3</cx:pt>
          <cx:pt idx="83">Survey 3</cx:pt>
          <cx:pt idx="84">Survey 3</cx:pt>
          <cx:pt idx="85">Survey 3</cx:pt>
          <cx:pt idx="86">Survey 3</cx:pt>
          <cx:pt idx="87">Survey 3</cx:pt>
          <cx:pt idx="88">Survey 3</cx:pt>
          <cx:pt idx="89">Survey 3</cx:pt>
          <cx:pt idx="90">Survey 3</cx:pt>
          <cx:pt idx="91">Survey 3</cx:pt>
          <cx:pt idx="92">Survey 3</cx:pt>
          <cx:pt idx="93">Survey 3</cx:pt>
          <cx:pt idx="94">Survey 3</cx:pt>
          <cx:pt idx="95">Survey 3</cx:pt>
          <cx:pt idx="96">Survey 3</cx:pt>
          <cx:pt idx="97">Survey 3</cx:pt>
          <cx:pt idx="98">Survey 3</cx:pt>
          <cx:pt idx="99">Survey 3</cx:pt>
          <cx:pt idx="100">Survey 3</cx:pt>
          <cx:pt idx="101">Survey 3</cx:pt>
          <cx:pt idx="102">Survey 3</cx:pt>
          <cx:pt idx="103">Survey 3</cx:pt>
          <cx:pt idx="104">Survey 3</cx:pt>
          <cx:pt idx="105">Survey 3</cx:pt>
          <cx:pt idx="106">Survey 3</cx:pt>
          <cx:pt idx="107">Survey 3</cx:pt>
          <cx:pt idx="108">Survey 3</cx:pt>
          <cx:pt idx="109">Survey 3</cx:pt>
          <cx:pt idx="110">Survey 3</cx:pt>
          <cx:pt idx="111">Survey 3</cx:pt>
          <cx:pt idx="112">Survey 3</cx:pt>
          <cx:pt idx="113">Survey 3</cx:pt>
          <cx:pt idx="114">Survey 3</cx:pt>
          <cx:pt idx="115">Survey 3</cx:pt>
          <cx:pt idx="116">Survey 3</cx:pt>
          <cx:pt idx="117">Survey 3</cx:pt>
          <cx:pt idx="118">Survey 3</cx:pt>
          <cx:pt idx="119">Survey 3</cx:pt>
          <cx:pt idx="120">Survey 3</cx:pt>
          <cx:pt idx="121">Survey 3</cx:pt>
          <cx:pt idx="122">Survey 3</cx:pt>
          <cx:pt idx="123">Survey 3</cx:pt>
          <cx:pt idx="124">Survey 3</cx:pt>
          <cx:pt idx="125">Survey 3</cx:pt>
          <cx:pt idx="126">Survey 3</cx:pt>
          <cx:pt idx="127">Survey 3</cx:pt>
          <cx:pt idx="128">Survey 3</cx:pt>
          <cx:pt idx="129">Survey 3</cx:pt>
          <cx:pt idx="130">Survey 3</cx:pt>
          <cx:pt idx="131">Survey 3</cx:pt>
          <cx:pt idx="132">Survey 3</cx:pt>
          <cx:pt idx="133">Survey 3</cx:pt>
          <cx:pt idx="134">Survey 3</cx:pt>
        </cx:lvl>
      </cx:strDim>
      <cx:numDim type="val">
        <cx:f>Tabelle1!$B$2:$B$136</cx:f>
        <cx:lvl ptCount="135" formatCode="Standard">
          <cx:pt idx="0">158.41666666666666</cx:pt>
          <cx:pt idx="1">83.416666666666671</cx:pt>
          <cx:pt idx="2">52.516666666666666</cx:pt>
          <cx:pt idx="3">79.700000000000003</cx:pt>
          <cx:pt idx="4">550.01666666666665</cx:pt>
          <cx:pt idx="5">47.399999999999999</cx:pt>
          <cx:pt idx="6">135.75</cx:pt>
          <cx:pt idx="7">81.700000000000003</cx:pt>
          <cx:pt idx="8">21.483333333333334</cx:pt>
          <cx:pt idx="9">64.933333333333337</cx:pt>
          <cx:pt idx="10">109.81666666666666</cx:pt>
          <cx:pt idx="11">204.13333333333333</cx:pt>
          <cx:pt idx="12">43.916666666666664</cx:pt>
          <cx:pt idx="13">102.15000000000001</cx:pt>
          <cx:pt idx="14">34.883333333333333</cx:pt>
          <cx:pt idx="15">169.96666666666667</cx:pt>
          <cx:pt idx="16">34.916666666666664</cx:pt>
          <cx:pt idx="17">126.09999999999999</cx:pt>
          <cx:pt idx="18">283.94999999999999</cx:pt>
          <cx:pt idx="19">30</cx:pt>
          <cx:pt idx="20">74.549999999999997</cx:pt>
          <cx:pt idx="21">23.866666666666667</cx:pt>
          <cx:pt idx="22">37.616666666666667</cx:pt>
          <cx:pt idx="23">41.583333333333336</cx:pt>
          <cx:pt idx="24">94.316666666666663</cx:pt>
          <cx:pt idx="25">420.73333333333335</cx:pt>
          <cx:pt idx="26">109.34999999999999</cx:pt>
          <cx:pt idx="27">116.93333333333334</cx:pt>
          <cx:pt idx="28">165.01666666666668</cx:pt>
          <cx:pt idx="29">40.450000000000003</cx:pt>
          <cx:pt idx="30">45.56666666666667</cx:pt>
          <cx:pt idx="31">60.18333333333333</cx:pt>
          <cx:pt idx="32">22.649999999999999</cx:pt>
          <cx:pt idx="33">53.716666666666669</cx:pt>
          <cx:pt idx="34">558.45000000000005</cx:pt>
          <cx:pt idx="35">38.116666666666667</cx:pt>
          <cx:pt idx="36">41.466666666666669</cx:pt>
          <cx:pt idx="37">42.25</cx:pt>
          <cx:pt idx="38">39.383333333333333</cx:pt>
          <cx:pt idx="39">63.733333333333334</cx:pt>
          <cx:pt idx="40">18.566666666666666</cx:pt>
          <cx:pt idx="41">49.283333333333331</cx:pt>
          <cx:pt idx="42">11.266666666666667</cx:pt>
          <cx:pt idx="43">29.949999999999999</cx:pt>
          <cx:pt idx="44">17.166666666666668</cx:pt>
          <cx:pt idx="45">14.683333333333334</cx:pt>
          <cx:pt idx="46">54.75</cx:pt>
          <cx:pt idx="47">131.93333333333334</cx:pt>
          <cx:pt idx="48">23.449999999999999</cx:pt>
          <cx:pt idx="49">24.716666666666665</cx:pt>
          <cx:pt idx="50">44.799999999999997</cx:pt>
          <cx:pt idx="51">30.333333333333332</cx:pt>
          <cx:pt idx="52">13.533333333333333</cx:pt>
          <cx:pt idx="53">33.75</cx:pt>
          <cx:pt idx="54">70.75</cx:pt>
          <cx:pt idx="55">8</cx:pt>
          <cx:pt idx="56">50.333333333333336</cx:pt>
          <cx:pt idx="57">41.216666666666669</cx:pt>
          <cx:pt idx="58">9.2666666666666675</cx:pt>
          <cx:pt idx="59">34.716666666666669</cx:pt>
          <cx:pt idx="60">27.516666666666666</cx:pt>
          <cx:pt idx="61">68.549999999999997</cx:pt>
          <cx:pt idx="62">22.183333333333334</cx:pt>
          <cx:pt idx="63">12.916666666666666</cx:pt>
          <cx:pt idx="64">75.516666666666666</cx:pt>
          <cx:pt idx="65">8.1999999999999993</cx:pt>
          <cx:pt idx="66">80.433333333333337</cx:pt>
          <cx:pt idx="67">46.5</cx:pt>
          <cx:pt idx="68">51.533333333333331</cx:pt>
          <cx:pt idx="69">106.26666666666667</cx:pt>
          <cx:pt idx="70">10.883333333333333</cx:pt>
          <cx:pt idx="71">35.533333333333331</cx:pt>
          <cx:pt idx="72">466.30000000000001</cx:pt>
          <cx:pt idx="73">110.7</cx:pt>
          <cx:pt idx="74">5.8833333333333337</cx:pt>
          <cx:pt idx="75">1.8833333333333333</cx:pt>
          <cx:pt idx="76">38.18333333333333</cx:pt>
          <cx:pt idx="77">23.666666666666668</cx:pt>
          <cx:pt idx="78">83.61666666666666</cx:pt>
          <cx:pt idx="79">66.200000000000003</cx:pt>
          <cx:pt idx="80">7.4666666666666668</cx:pt>
          <cx:pt idx="81">64.516666666666666</cx:pt>
          <cx:pt idx="82">112.21666666666667</cx:pt>
          <cx:pt idx="83">11.083333333333334</cx:pt>
          <cx:pt idx="84">28.366666666666667</cx:pt>
          <cx:pt idx="85">103.51666666666667</cx:pt>
          <cx:pt idx="86">40.133333333333333</cx:pt>
          <cx:pt idx="87">37.883333333333333</cx:pt>
          <cx:pt idx="88">170.5</cx:pt>
          <cx:pt idx="89">52.06666666666667</cx:pt>
          <cx:pt idx="90">58.600000000000001</cx:pt>
          <cx:pt idx="91">44.083333333333336</cx:pt>
          <cx:pt idx="92">28.766666666666666</cx:pt>
          <cx:pt idx="93">54.68333333333333</cx:pt>
          <cx:pt idx="94">83.950000000000003</cx:pt>
          <cx:pt idx="95">12</cx:pt>
          <cx:pt idx="96">37.983333333333334</cx:pt>
          <cx:pt idx="97">35.899999999999999</cx:pt>
          <cx:pt idx="98">12.6</cx:pt>
          <cx:pt idx="99">40.600000000000001</cx:pt>
          <cx:pt idx="100">20.166666666666668</cx:pt>
          <cx:pt idx="101">52.399999999999999</cx:pt>
          <cx:pt idx="102">30.449999999999999</cx:pt>
          <cx:pt idx="103">46.649999999999999</cx:pt>
          <cx:pt idx="104">23.333333333333332</cx:pt>
          <cx:pt idx="105">30.533333333333335</cx:pt>
          <cx:pt idx="106">59.549999999999997</cx:pt>
          <cx:pt idx="107">19.233333333333334</cx:pt>
          <cx:pt idx="108">20.666666666666668</cx:pt>
          <cx:pt idx="109">24.050000000000001</cx:pt>
          <cx:pt idx="110">78.849999999999994</cx:pt>
          <cx:pt idx="111">36.450000000000003</cx:pt>
          <cx:pt idx="112">15.516666666666667</cx:pt>
          <cx:pt idx="113">52.399999999999999</cx:pt>
          <cx:pt idx="114">15.133333333333333</cx:pt>
          <cx:pt idx="115">35.18333333333333</cx:pt>
          <cx:pt idx="116">61.916666666666664</cx:pt>
          <cx:pt idx="117">37.5</cx:pt>
          <cx:pt idx="118">22.283333333333335</cx:pt>
          <cx:pt idx="119">48.899999999999999</cx:pt>
          <cx:pt idx="120">65.283333333333331</cx:pt>
          <cx:pt idx="121">100.90000000000001</cx:pt>
          <cx:pt idx="122">36.716666666666669</cx:pt>
          <cx:pt idx="123">57.416666666666664</cx:pt>
          <cx:pt idx="124">15.016666666666667</cx:pt>
          <cx:pt idx="125">65.75</cx:pt>
          <cx:pt idx="126">68.683333333333337</cx:pt>
          <cx:pt idx="127">32.133333333333333</cx:pt>
          <cx:pt idx="128">35.366666666666667</cx:pt>
          <cx:pt idx="129">33.666666666666664</cx:pt>
          <cx:pt idx="130">18.533333333333335</cx:pt>
          <cx:pt idx="131">17.199999999999999</cx:pt>
          <cx:pt idx="132">45.100000000000001</cx:pt>
          <cx:pt idx="133">42.31666666666667</cx:pt>
          <cx:pt idx="134">22.816666666666666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de-DE" sz="1862" b="0" i="0" u="none" strike="noStrike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Frutiger LT Com 55 Roman"/>
              </a:rPr>
              <a:t>Time</a:t>
            </a:r>
            <a:r>
              <a:rPr lang="de-DE" sz="1100" b="0" i="0" u="none" strike="noStrike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Frutiger LT Com 55 Roman"/>
              </a:rPr>
              <a:t> (min)</a:t>
            </a:r>
            <a:endParaRPr lang="de-DE" sz="1862" b="0" i="0" u="none" strike="noStrike" baseline="0" dirty="0">
              <a:solidFill>
                <a:srgbClr val="000000">
                  <a:lumMod val="65000"/>
                  <a:lumOff val="35000"/>
                </a:srgbClr>
              </a:solidFill>
              <a:latin typeface="Frutiger LT Com 55 Roman"/>
            </a:endParaRPr>
          </a:p>
        </cx:rich>
      </cx:tx>
    </cx:title>
    <cx:plotArea>
      <cx:plotAreaRegion>
        <cx:series layoutId="boxWhisker" uniqueId="{35B40546-D6B5-F045-9B5E-BD3B05AE0555}">
          <cx:tx>
            <cx:txData>
              <cx:f>Tabelle1!$B$1</cx:f>
              <cx:v>Datenreihe1</cx:v>
            </cx:txData>
          </cx:tx>
          <cx:spPr>
            <a:solidFill>
              <a:schemeClr val="tx2"/>
            </a:solidFill>
            <a:ln>
              <a:solidFill>
                <a:schemeClr val="tx1"/>
              </a:solidFill>
            </a:ln>
          </cx:spPr>
          <cx:dataId val="0"/>
          <cx:layoutPr>
            <cx:visibility meanLine="0" nonoutliers="0" outliers="0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869" cy="512060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4519" y="1"/>
            <a:ext cx="3077869" cy="512060"/>
          </a:xfrm>
          <a:prstGeom prst="rect">
            <a:avLst/>
          </a:prstGeom>
        </p:spPr>
        <p:txBody>
          <a:bodyPr vert="horz" lIns="95509" tIns="47755" rIns="95509" bIns="47755" rtlCol="0"/>
          <a:lstStyle>
            <a:lvl1pPr algn="r">
              <a:defRPr sz="1300"/>
            </a:lvl1pPr>
          </a:lstStyle>
          <a:p>
            <a:fld id="{712E56AE-624E-49E0-8ED0-94A91F974A6E}" type="datetimeFigureOut">
              <a:rPr lang="de-DE" smtClean="0"/>
              <a:t>26.02.23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0907"/>
            <a:ext cx="3077869" cy="512060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4519" y="9720907"/>
            <a:ext cx="3077869" cy="512060"/>
          </a:xfrm>
          <a:prstGeom prst="rect">
            <a:avLst/>
          </a:prstGeom>
        </p:spPr>
        <p:txBody>
          <a:bodyPr vert="horz" lIns="95509" tIns="47755" rIns="95509" bIns="47755" rtlCol="0" anchor="b"/>
          <a:lstStyle>
            <a:lvl1pPr algn="r">
              <a:defRPr sz="1300"/>
            </a:lvl1pPr>
          </a:lstStyle>
          <a:p>
            <a:fld id="{80BC5AC0-20DA-4069-B102-9653FA907D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779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12698" y="1"/>
            <a:ext cx="3799345" cy="512060"/>
          </a:xfrm>
          <a:prstGeom prst="rect">
            <a:avLst/>
          </a:prstGeom>
        </p:spPr>
        <p:txBody>
          <a:bodyPr vert="horz" lIns="0" tIns="94005" rIns="95509" bIns="47755" rtlCol="0"/>
          <a:lstStyle>
            <a:lvl1pPr algn="l">
              <a:defRPr sz="13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072055" y="1"/>
            <a:ext cx="1519310" cy="512060"/>
          </a:xfrm>
          <a:prstGeom prst="rect">
            <a:avLst/>
          </a:prstGeom>
        </p:spPr>
        <p:txBody>
          <a:bodyPr vert="horz" lIns="95509" tIns="94005" rIns="0" bIns="47755" rtlCol="0"/>
          <a:lstStyle>
            <a:lvl1pPr algn="r">
              <a:defRPr sz="1300">
                <a:latin typeface="Frutiger LT Com 55 Roman" pitchFamily="34" charset="0"/>
              </a:defRPr>
            </a:lvl1pPr>
          </a:lstStyle>
          <a:p>
            <a:fld id="{D64C5CA1-81F4-43E1-8D15-34184FE6F392}" type="datetimeFigureOut">
              <a:rPr lang="de-DE" smtClean="0"/>
              <a:pPr/>
              <a:t>26.02.23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54038" y="635000"/>
            <a:ext cx="4916487" cy="2765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09" tIns="47755" rIns="95509" bIns="47755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12699" y="3623936"/>
            <a:ext cx="6078666" cy="597453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12698" y="9720907"/>
            <a:ext cx="3799345" cy="512060"/>
          </a:xfrm>
          <a:prstGeom prst="rect">
            <a:avLst/>
          </a:prstGeom>
        </p:spPr>
        <p:txBody>
          <a:bodyPr vert="horz" lIns="0" tIns="47755" rIns="95509" bIns="188010" rtlCol="0" anchor="b"/>
          <a:lstStyle>
            <a:lvl1pPr algn="l">
              <a:defRPr sz="1300">
                <a:latin typeface="Frutiger LT Com 55 Roman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072054" y="9720907"/>
            <a:ext cx="1519310" cy="512060"/>
          </a:xfrm>
          <a:prstGeom prst="rect">
            <a:avLst/>
          </a:prstGeom>
        </p:spPr>
        <p:txBody>
          <a:bodyPr vert="horz" lIns="95509" tIns="47755" rIns="0" bIns="188010" rtlCol="0" anchor="b"/>
          <a:lstStyle>
            <a:lvl1pPr algn="r">
              <a:defRPr sz="1300">
                <a:latin typeface="Frutiger LT Com 55 Roman" pitchFamily="34" charset="0"/>
              </a:defRPr>
            </a:lvl1pPr>
          </a:lstStyle>
          <a:p>
            <a:fld id="{6F118F77-BF2E-4843-AA6C-ED9ACCB38B4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3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defTabSz="914400" rtl="0" eaLnBrk="1" latinLnBrk="0" hangingPunct="1"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85775" y="612775"/>
            <a:ext cx="4737100" cy="26654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Self-</a:t>
            </a:r>
            <a:r>
              <a:rPr lang="de-DE" dirty="0" err="1">
                <a:effectLst/>
                <a:latin typeface="Menlo" panose="020B0609030804020204" pitchFamily="49" charset="0"/>
              </a:rPr>
              <a:t>Introduction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Research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collaboration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between</a:t>
            </a:r>
            <a:r>
              <a:rPr lang="de-DE" dirty="0">
                <a:effectLst/>
                <a:latin typeface="Helvetica Neue" panose="02000503000000020004" pitchFamily="2" charset="0"/>
              </a:rPr>
              <a:t> Fraunhofer FKIE and DSO National Laboratories: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Decompilation</a:t>
            </a:r>
            <a:r>
              <a:rPr lang="de-DE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Last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talk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of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today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Everyone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knows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we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need</a:t>
            </a:r>
            <a:r>
              <a:rPr lang="de-DE" dirty="0">
                <a:effectLst/>
                <a:latin typeface="Menlo" panose="020B0609030804020204" pitchFamily="49" charset="0"/>
              </a:rPr>
              <a:t> human-</a:t>
            </a:r>
            <a:r>
              <a:rPr lang="de-DE" dirty="0" err="1">
                <a:effectLst/>
                <a:latin typeface="Menlo" panose="020B0609030804020204" pitchFamily="49" charset="0"/>
              </a:rPr>
              <a:t>readable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decompilation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output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for</a:t>
            </a:r>
            <a:r>
              <a:rPr lang="de-DE" dirty="0">
                <a:effectLst/>
                <a:latin typeface="Menlo" panose="020B0609030804020204" pitchFamily="49" charset="0"/>
              </a:rPr>
              <a:t> _</a:t>
            </a:r>
            <a:r>
              <a:rPr lang="de-DE" dirty="0" err="1">
                <a:effectLst/>
                <a:latin typeface="Menlo" panose="020B0609030804020204" pitchFamily="49" charset="0"/>
              </a:rPr>
              <a:t>manual</a:t>
            </a:r>
            <a:r>
              <a:rPr lang="de-DE" dirty="0">
                <a:effectLst/>
                <a:latin typeface="Menlo" panose="020B0609030804020204" pitchFamily="49" charset="0"/>
              </a:rPr>
              <a:t> _</a:t>
            </a:r>
            <a:r>
              <a:rPr lang="de-DE" dirty="0" err="1">
                <a:effectLst/>
                <a:latin typeface="Menlo" panose="020B0609030804020204" pitchFamily="49" charset="0"/>
              </a:rPr>
              <a:t>malware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binary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analysis</a:t>
            </a:r>
            <a:r>
              <a:rPr lang="de-DE" dirty="0">
                <a:effectLst/>
                <a:latin typeface="Menlo" panose="020B0609030804020204" pitchFamily="49" charset="0"/>
              </a:rPr>
              <a:t>, </a:t>
            </a:r>
            <a:r>
              <a:rPr lang="de-DE" dirty="0" err="1">
                <a:effectLst/>
                <a:latin typeface="Menlo" panose="020B0609030804020204" pitchFamily="49" charset="0"/>
              </a:rPr>
              <a:t>right</a:t>
            </a:r>
            <a:r>
              <a:rPr lang="de-DE" dirty="0">
                <a:effectLst/>
                <a:latin typeface="Menlo" panose="020B0609030804020204" pitchFamily="49" charset="0"/>
              </a:rPr>
              <a:t>? … </a:t>
            </a:r>
            <a:r>
              <a:rPr lang="de-DE" dirty="0" err="1">
                <a:effectLst/>
                <a:latin typeface="Menlo" panose="020B0609030804020204" pitchFamily="49" charset="0"/>
              </a:rPr>
              <a:t>right</a:t>
            </a:r>
            <a:r>
              <a:rPr lang="de-DE" dirty="0">
                <a:effectLst/>
                <a:latin typeface="Menlo" panose="020B0609030804020204" pitchFamily="49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Not a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lot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of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recent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research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Still,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decompilation</a:t>
            </a:r>
            <a:r>
              <a:rPr lang="de-DE" dirty="0">
                <a:effectLst/>
                <a:latin typeface="Helvetica Neue" panose="02000503000000020004" pitchFamily="2" charset="0"/>
              </a:rPr>
              <a:t> not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solved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Try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it</a:t>
            </a:r>
            <a:r>
              <a:rPr lang="de-DE" dirty="0">
                <a:effectLst/>
                <a:latin typeface="Helvetica Neue" panose="02000503000000020004" pitchFamily="2" charset="0"/>
              </a:rPr>
              <a:t> out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yourself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146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Current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decompilers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far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from</a:t>
            </a:r>
            <a:r>
              <a:rPr lang="de-DE" dirty="0">
                <a:effectLst/>
                <a:latin typeface="Menlo" panose="020B0609030804020204" pitchFamily="49" charset="0"/>
              </a:rPr>
              <a:t> optimal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Especially</a:t>
            </a:r>
            <a:r>
              <a:rPr lang="de-DE" dirty="0">
                <a:effectLst/>
                <a:latin typeface="Helvetica Neue" panose="02000503000000020004" pitchFamily="2" charset="0"/>
              </a:rPr>
              <a:t> DREAM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with</a:t>
            </a:r>
            <a:r>
              <a:rPr lang="de-DE" dirty="0">
                <a:effectLst/>
                <a:latin typeface="Helvetica Neue" panose="02000503000000020004" pitchFamily="2" charset="0"/>
              </a:rPr>
              <a:t> lots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of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room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improvements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One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main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result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that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users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want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configurability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Also,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readable</a:t>
            </a:r>
            <a:r>
              <a:rPr lang="de-DE" dirty="0">
                <a:effectLst/>
                <a:latin typeface="Helvetica Neue" panose="02000503000000020004" pitchFamily="2" charset="0"/>
              </a:rPr>
              <a:t> code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seems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more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important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than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following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assembly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structure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Also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Helped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identify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areas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improvements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Unfortunately</a:t>
            </a:r>
            <a:r>
              <a:rPr lang="de-DE" dirty="0">
                <a:effectLst/>
                <a:latin typeface="Helvetica Neue" panose="02000503000000020004" pitchFamily="2" charset="0"/>
              </a:rPr>
              <a:t>, DREAM prototype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wasnt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working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anymore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Ended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up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re-implementing</a:t>
            </a:r>
            <a:r>
              <a:rPr lang="de-DE" dirty="0">
                <a:effectLst/>
                <a:latin typeface="Helvetica Neue" panose="02000503000000020004" pitchFamily="2" charset="0"/>
              </a:rPr>
              <a:t> DREAM on top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of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binary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ninja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Then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implemented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improvements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identified</a:t>
            </a:r>
            <a:r>
              <a:rPr lang="de-DE" dirty="0">
                <a:effectLst/>
                <a:latin typeface="Helvetica Neue" panose="02000503000000020004" pitchFamily="2" charset="0"/>
              </a:rPr>
              <a:t> in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survey</a:t>
            </a:r>
            <a:r>
              <a:rPr lang="de-DE" dirty="0">
                <a:effectLst/>
                <a:latin typeface="Helvetica Neue" panose="02000503000000020004" pitchFamily="2" charset="0"/>
              </a:rPr>
              <a:t>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9754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85775" y="612775"/>
            <a:ext cx="4737100" cy="26654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>
                <a:effectLst/>
                <a:latin typeface="Menlo" panose="020B0609030804020204" pitchFamily="49" charset="0"/>
              </a:rPr>
              <a:t>This </a:t>
            </a:r>
            <a:r>
              <a:rPr lang="de-DE" dirty="0" err="1">
                <a:effectLst/>
                <a:latin typeface="Menlo" panose="020B0609030804020204" pitchFamily="49" charset="0"/>
              </a:rPr>
              <a:t>leads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us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to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our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main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contribution</a:t>
            </a:r>
            <a:r>
              <a:rPr lang="de-DE" dirty="0">
                <a:effectLst/>
                <a:latin typeface="Menlo" panose="020B0609030804020204" pitchFamily="49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endParaRPr lang="de-DE" dirty="0">
              <a:effectLst/>
              <a:latin typeface="Menlo" panose="020B060903080402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>
                <a:effectLst/>
                <a:latin typeface="Menlo" panose="020B0609030804020204" pitchFamily="49" charset="0"/>
              </a:rPr>
              <a:t>First, </a:t>
            </a:r>
            <a:r>
              <a:rPr lang="de-DE" dirty="0" err="1">
                <a:effectLst/>
                <a:latin typeface="Menlo" panose="020B0609030804020204" pitchFamily="49" charset="0"/>
              </a:rPr>
              <a:t>introduce</a:t>
            </a:r>
            <a:r>
              <a:rPr lang="de-DE" dirty="0">
                <a:effectLst/>
                <a:latin typeface="Menlo" panose="020B0609030804020204" pitchFamily="49" charset="0"/>
              </a:rPr>
              <a:t> a </a:t>
            </a:r>
            <a:r>
              <a:rPr lang="de-DE" dirty="0" err="1">
                <a:effectLst/>
                <a:latin typeface="Menlo" panose="020B0609030804020204" pitchFamily="49" charset="0"/>
              </a:rPr>
              <a:t>new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decompilation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approach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that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incorporates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identified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improvements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into</a:t>
            </a:r>
            <a:r>
              <a:rPr lang="de-DE" dirty="0">
                <a:effectLst/>
                <a:latin typeface="Menlo" panose="020B0609030804020204" pitchFamily="49" charset="0"/>
              </a:rPr>
              <a:t> DREAM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>
                <a:effectLst/>
                <a:latin typeface="Menlo" panose="020B0609030804020204" pitchFamily="49" charset="0"/>
              </a:rPr>
              <a:t>This </a:t>
            </a:r>
            <a:r>
              <a:rPr lang="de-DE" dirty="0" err="1">
                <a:effectLst/>
                <a:latin typeface="Menlo" panose="020B0609030804020204" pitchFamily="49" charset="0"/>
              </a:rPr>
              <a:t>includes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many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small-scale</a:t>
            </a:r>
            <a:r>
              <a:rPr lang="de-DE" dirty="0">
                <a:effectLst/>
                <a:latin typeface="Menlo" panose="020B0609030804020204" pitchFamily="49" charset="0"/>
              </a:rPr>
              <a:t> and </a:t>
            </a:r>
            <a:r>
              <a:rPr lang="de-DE" dirty="0" err="1">
                <a:effectLst/>
                <a:latin typeface="Menlo" panose="020B0609030804020204" pitchFamily="49" charset="0"/>
              </a:rPr>
              <a:t>some</a:t>
            </a:r>
            <a:r>
              <a:rPr lang="de-DE" dirty="0">
                <a:effectLst/>
                <a:latin typeface="Menlo" panose="020B0609030804020204" pitchFamily="49" charset="0"/>
              </a:rPr>
              <a:t> substantial </a:t>
            </a:r>
            <a:r>
              <a:rPr lang="de-DE" dirty="0" err="1">
                <a:effectLst/>
                <a:latin typeface="Menlo" panose="020B0609030804020204" pitchFamily="49" charset="0"/>
              </a:rPr>
              <a:t>improvements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>
                <a:effectLst/>
                <a:latin typeface="Menlo" panose="020B0609030804020204" pitchFamily="49" charset="0"/>
              </a:rPr>
              <a:t>a </a:t>
            </a:r>
            <a:r>
              <a:rPr lang="de-DE" dirty="0" err="1">
                <a:effectLst/>
                <a:latin typeface="Menlo" panose="020B0609030804020204" pitchFamily="49" charset="0"/>
              </a:rPr>
              <a:t>level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that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comparable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to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other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state</a:t>
            </a:r>
            <a:r>
              <a:rPr lang="de-DE" dirty="0">
                <a:effectLst/>
                <a:latin typeface="Menlo" panose="020B0609030804020204" pitchFamily="49" charset="0"/>
              </a:rPr>
              <a:t>-</a:t>
            </a:r>
            <a:r>
              <a:rPr lang="de-DE" dirty="0" err="1">
                <a:effectLst/>
                <a:latin typeface="Menlo" panose="020B0609030804020204" pitchFamily="49" charset="0"/>
              </a:rPr>
              <a:t>of</a:t>
            </a:r>
            <a:r>
              <a:rPr lang="de-DE" dirty="0">
                <a:effectLst/>
                <a:latin typeface="Menlo" panose="020B0609030804020204" pitchFamily="49" charset="0"/>
              </a:rPr>
              <a:t>-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-art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decompilers</a:t>
            </a:r>
            <a:r>
              <a:rPr lang="de-DE" dirty="0">
                <a:effectLst/>
                <a:latin typeface="Menlo" panose="020B0609030804020204" pitchFamily="49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endParaRPr lang="de-DE" dirty="0">
              <a:effectLst/>
              <a:latin typeface="Menlo" panose="020B060903080402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 err="1">
                <a:effectLst/>
                <a:latin typeface="Menlo" panose="020B0609030804020204" pitchFamily="49" charset="0"/>
              </a:rPr>
              <a:t>We</a:t>
            </a:r>
            <a:r>
              <a:rPr lang="de-DE" dirty="0">
                <a:effectLst/>
                <a:latin typeface="Menlo" panose="020B0609030804020204" pitchFamily="49" charset="0"/>
              </a:rPr>
              <a:t> also publish a prototype </a:t>
            </a:r>
            <a:r>
              <a:rPr lang="de-DE" dirty="0" err="1">
                <a:effectLst/>
                <a:latin typeface="Menlo" panose="020B0609030804020204" pitchFamily="49" charset="0"/>
              </a:rPr>
              <a:t>implementation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of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our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approach</a:t>
            </a:r>
            <a:r>
              <a:rPr lang="de-DE" dirty="0">
                <a:effectLst/>
                <a:latin typeface="Menlo" panose="020B0609030804020204" pitchFamily="49" charset="0"/>
              </a:rPr>
              <a:t>: </a:t>
            </a:r>
            <a:r>
              <a:rPr lang="de-DE" dirty="0" err="1">
                <a:effectLst/>
                <a:latin typeface="Menlo" panose="020B0609030804020204" pitchFamily="49" charset="0"/>
              </a:rPr>
              <a:t>dewolf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 err="1">
                <a:effectLst/>
                <a:latin typeface="Menlo" panose="020B0609030804020204" pitchFamily="49" charset="0"/>
              </a:rPr>
              <a:t>To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allow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future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research</a:t>
            </a:r>
            <a:r>
              <a:rPr lang="de-DE" dirty="0">
                <a:effectLst/>
                <a:latin typeface="Menlo" panose="020B0609030804020204" pitchFamily="49" charset="0"/>
              </a:rPr>
              <a:t>, </a:t>
            </a:r>
            <a:r>
              <a:rPr lang="de-DE" dirty="0" err="1">
                <a:effectLst/>
                <a:latin typeface="Menlo" panose="020B0609030804020204" pitchFamily="49" charset="0"/>
              </a:rPr>
              <a:t>we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made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highly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configurable</a:t>
            </a:r>
            <a:r>
              <a:rPr lang="de-DE" dirty="0">
                <a:effectLst/>
                <a:latin typeface="Menlo" panose="020B0609030804020204" pitchFamily="49" charset="0"/>
              </a:rPr>
              <a:t> and </a:t>
            </a:r>
            <a:r>
              <a:rPr lang="de-DE" dirty="0" err="1">
                <a:effectLst/>
                <a:latin typeface="Menlo" panose="020B0609030804020204" pitchFamily="49" charset="0"/>
              </a:rPr>
              <a:t>expandably</a:t>
            </a:r>
            <a:r>
              <a:rPr lang="de-DE" dirty="0">
                <a:effectLst/>
                <a:latin typeface="Menlo" panose="020B0609030804020204" pitchFamily="49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 err="1">
                <a:effectLst/>
                <a:latin typeface="Menlo" panose="020B0609030804020204" pitchFamily="49" charset="0"/>
              </a:rPr>
              <a:t>It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available</a:t>
            </a:r>
            <a:r>
              <a:rPr lang="de-DE" dirty="0">
                <a:effectLst/>
                <a:latin typeface="Menlo" panose="020B0609030804020204" pitchFamily="49" charset="0"/>
              </a:rPr>
              <a:t> open-source on </a:t>
            </a:r>
            <a:r>
              <a:rPr lang="de-DE" dirty="0" err="1">
                <a:effectLst/>
                <a:latin typeface="Menlo" panose="020B0609030804020204" pitchFamily="49" charset="0"/>
              </a:rPr>
              <a:t>Github</a:t>
            </a:r>
            <a:r>
              <a:rPr lang="de-DE" dirty="0">
                <a:effectLst/>
                <a:latin typeface="Menlo" panose="020B0609030804020204" pitchFamily="49" charset="0"/>
              </a:rPr>
              <a:t>, via 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plugin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manager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of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Binja</a:t>
            </a:r>
            <a:r>
              <a:rPr lang="de-DE" dirty="0">
                <a:effectLst/>
                <a:latin typeface="Menlo" panose="020B0609030804020204" pitchFamily="49" charset="0"/>
              </a:rPr>
              <a:t> and on </a:t>
            </a:r>
            <a:r>
              <a:rPr lang="de-DE" dirty="0" err="1">
                <a:effectLst/>
                <a:latin typeface="Menlo" panose="020B0609030804020204" pitchFamily="49" charset="0"/>
              </a:rPr>
              <a:t>dogbolt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endParaRPr lang="de-DE" dirty="0">
              <a:effectLst/>
              <a:latin typeface="Menlo" panose="020B060903080402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dirty="0" err="1">
                <a:effectLst/>
                <a:latin typeface="Menlo" panose="020B0609030804020204" pitchFamily="49" charset="0"/>
              </a:rPr>
              <a:t>Finally</a:t>
            </a:r>
            <a:r>
              <a:rPr lang="de-DE" dirty="0">
                <a:effectLst/>
                <a:latin typeface="Menlo" panose="020B0609030804020204" pitchFamily="49" charset="0"/>
              </a:rPr>
              <a:t>, </a:t>
            </a:r>
            <a:r>
              <a:rPr lang="de-DE" dirty="0" err="1">
                <a:effectLst/>
                <a:latin typeface="Menlo" panose="020B0609030804020204" pitchFamily="49" charset="0"/>
              </a:rPr>
              <a:t>we</a:t>
            </a:r>
            <a:r>
              <a:rPr lang="de-DE" dirty="0">
                <a:effectLst/>
                <a:latin typeface="Menlo" panose="020B0609030804020204" pitchFamily="49" charset="0"/>
              </a:rPr>
              <a:t> publish all </a:t>
            </a:r>
            <a:r>
              <a:rPr lang="de-DE" dirty="0" err="1">
                <a:effectLst/>
                <a:latin typeface="Menlo" panose="020B0609030804020204" pitchFamily="49" charset="0"/>
              </a:rPr>
              <a:t>survey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results</a:t>
            </a:r>
            <a:r>
              <a:rPr lang="de-DE" dirty="0">
                <a:effectLst/>
                <a:latin typeface="Menlo" panose="020B0609030804020204" pitchFamily="49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endParaRPr lang="de-DE" dirty="0">
              <a:effectLst/>
              <a:latin typeface="Menlo" panose="020B06090308040202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439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dewolf</a:t>
            </a:r>
            <a:r>
              <a:rPr lang="de-DE" dirty="0"/>
              <a:t>.</a:t>
            </a:r>
          </a:p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universal </a:t>
            </a:r>
            <a:r>
              <a:rPr lang="de-DE" dirty="0" err="1"/>
              <a:t>decompilation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cifuentes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Frontend:</a:t>
            </a:r>
          </a:p>
          <a:p>
            <a:pPr lvl="1"/>
            <a:r>
              <a:rPr lang="de-DE" dirty="0" err="1"/>
              <a:t>Disassembling</a:t>
            </a:r>
            <a:r>
              <a:rPr lang="de-DE" dirty="0"/>
              <a:t> etc.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Binja</a:t>
            </a:r>
            <a:endParaRPr lang="de-DE" dirty="0"/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dewolf</a:t>
            </a:r>
            <a:r>
              <a:rPr lang="de-DE" dirty="0"/>
              <a:t> on MLIL</a:t>
            </a:r>
          </a:p>
          <a:p>
            <a:pPr lvl="1"/>
            <a:r>
              <a:rPr lang="de-DE" dirty="0"/>
              <a:t>Lift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IL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Frontend</a:t>
            </a:r>
          </a:p>
          <a:p>
            <a:pPr lvl="1"/>
            <a:endParaRPr lang="de-DE" dirty="0"/>
          </a:p>
          <a:p>
            <a:pPr lvl="0"/>
            <a:r>
              <a:rPr lang="de-DE" dirty="0"/>
              <a:t>Pipeline</a:t>
            </a:r>
          </a:p>
          <a:p>
            <a:pPr lvl="1"/>
            <a:r>
              <a:rPr lang="de-DE" dirty="0" err="1"/>
              <a:t>Dataflow</a:t>
            </a:r>
            <a:r>
              <a:rPr lang="de-DE" dirty="0"/>
              <a:t>- and </a:t>
            </a:r>
            <a:r>
              <a:rPr lang="de-DE" dirty="0" err="1"/>
              <a:t>controlflow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  <a:p>
            <a:pPr lvl="1"/>
            <a:r>
              <a:rPr lang="de-DE" dirty="0" err="1"/>
              <a:t>Mostly</a:t>
            </a:r>
            <a:r>
              <a:rPr lang="de-DE" dirty="0"/>
              <a:t> Independent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/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stages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0"/>
            <a:r>
              <a:rPr lang="de-DE" dirty="0"/>
              <a:t>Backend</a:t>
            </a:r>
          </a:p>
          <a:p>
            <a:pPr lvl="1"/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produces</a:t>
            </a:r>
            <a:r>
              <a:rPr lang="de-DE" dirty="0"/>
              <a:t> pseudo-c 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26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said</a:t>
            </a:r>
            <a:r>
              <a:rPr lang="de-DE" dirty="0"/>
              <a:t>, </a:t>
            </a:r>
            <a:r>
              <a:rPr lang="de-DE" dirty="0" err="1"/>
              <a:t>dewolf</a:t>
            </a:r>
            <a:r>
              <a:rPr lang="de-DE" dirty="0"/>
              <a:t> </a:t>
            </a:r>
            <a:r>
              <a:rPr lang="de-DE" dirty="0" err="1"/>
              <a:t>integrates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DREAM</a:t>
            </a:r>
          </a:p>
          <a:p>
            <a:r>
              <a:rPr lang="de-DE" dirty="0"/>
              <a:t>Just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a </a:t>
            </a:r>
            <a:r>
              <a:rPr lang="de-DE" dirty="0" err="1"/>
              <a:t>glimpe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cleaner</a:t>
            </a:r>
          </a:p>
          <a:p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endParaRPr lang="de-DE" dirty="0"/>
          </a:p>
          <a:p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comprehend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functions</a:t>
            </a:r>
            <a:endParaRPr lang="de-DE" dirty="0"/>
          </a:p>
          <a:p>
            <a:r>
              <a:rPr lang="de-DE" dirty="0"/>
              <a:t>Just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affected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9946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sz="1200" b="1" dirty="0"/>
              <a:t>In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following</a:t>
            </a:r>
            <a:r>
              <a:rPr lang="de-DE" sz="1200" b="1" dirty="0"/>
              <a:t> </a:t>
            </a:r>
            <a:r>
              <a:rPr lang="de-DE" sz="1200" b="1" dirty="0" err="1"/>
              <a:t>surveys</a:t>
            </a:r>
            <a:endParaRPr lang="de-DE" sz="1200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sz="1200" b="1" dirty="0" err="1"/>
              <a:t>We</a:t>
            </a:r>
            <a:r>
              <a:rPr lang="de-DE" sz="1200" b="1" dirty="0"/>
              <a:t> </a:t>
            </a:r>
            <a:r>
              <a:rPr lang="de-DE" sz="1200" b="1" dirty="0" err="1"/>
              <a:t>wanted</a:t>
            </a:r>
            <a:r>
              <a:rPr lang="de-DE" sz="1200" b="1" dirty="0"/>
              <a:t> </a:t>
            </a:r>
            <a:r>
              <a:rPr lang="de-DE" sz="1200" b="1" dirty="0" err="1"/>
              <a:t>to</a:t>
            </a:r>
            <a:r>
              <a:rPr lang="de-DE" sz="1200" b="1" dirty="0"/>
              <a:t> </a:t>
            </a:r>
            <a:r>
              <a:rPr lang="de-DE" sz="1200" b="1" dirty="0" err="1"/>
              <a:t>ensure</a:t>
            </a:r>
            <a:r>
              <a:rPr lang="de-DE" sz="1200" b="1" dirty="0"/>
              <a:t> </a:t>
            </a:r>
            <a:r>
              <a:rPr lang="de-DE" sz="1200" b="1" dirty="0" err="1"/>
              <a:t>dewolfs</a:t>
            </a:r>
            <a:r>
              <a:rPr lang="de-DE" sz="1200" b="1" dirty="0"/>
              <a:t> </a:t>
            </a:r>
            <a:r>
              <a:rPr lang="de-DE" sz="1200" b="1" dirty="0" err="1"/>
              <a:t>comprehensibility</a:t>
            </a:r>
            <a:r>
              <a:rPr lang="de-DE" sz="1200" b="1" dirty="0"/>
              <a:t> and </a:t>
            </a:r>
            <a:r>
              <a:rPr lang="de-DE" sz="1200" b="1" dirty="0" err="1"/>
              <a:t>that</a:t>
            </a:r>
            <a:r>
              <a:rPr lang="de-DE" sz="1200" b="1" dirty="0"/>
              <a:t> </a:t>
            </a:r>
            <a:r>
              <a:rPr lang="de-DE" sz="1200" b="1" dirty="0" err="1"/>
              <a:t>it</a:t>
            </a:r>
            <a:r>
              <a:rPr lang="de-DE" sz="1200" b="1" dirty="0"/>
              <a:t> </a:t>
            </a:r>
            <a:r>
              <a:rPr lang="de-DE" sz="1200" b="1" dirty="0" err="1"/>
              <a:t>qualifies</a:t>
            </a:r>
            <a:r>
              <a:rPr lang="de-DE" sz="1200" b="1" dirty="0"/>
              <a:t> </a:t>
            </a:r>
            <a:r>
              <a:rPr lang="de-DE" sz="1200" b="1" dirty="0" err="1"/>
              <a:t>as</a:t>
            </a:r>
            <a:r>
              <a:rPr lang="de-DE" sz="1200" b="1" dirty="0"/>
              <a:t> </a:t>
            </a:r>
            <a:r>
              <a:rPr lang="de-DE" sz="1200" b="1" dirty="0" err="1"/>
              <a:t>base</a:t>
            </a:r>
            <a:r>
              <a:rPr lang="de-DE" sz="1200" b="1" dirty="0"/>
              <a:t> </a:t>
            </a:r>
            <a:r>
              <a:rPr lang="de-DE" sz="1200" b="1" dirty="0" err="1"/>
              <a:t>for</a:t>
            </a:r>
            <a:r>
              <a:rPr lang="de-DE" sz="1200" b="1" dirty="0"/>
              <a:t> </a:t>
            </a:r>
            <a:r>
              <a:rPr lang="de-DE" sz="1200" b="1" dirty="0" err="1"/>
              <a:t>new</a:t>
            </a:r>
            <a:r>
              <a:rPr lang="de-DE" sz="1200" b="1" dirty="0"/>
              <a:t> </a:t>
            </a:r>
            <a:r>
              <a:rPr lang="de-DE" sz="1200" b="1" dirty="0" err="1"/>
              <a:t>research</a:t>
            </a:r>
            <a:endParaRPr lang="de-DE" sz="1200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sz="1200" b="1" dirty="0" err="1"/>
              <a:t>For</a:t>
            </a:r>
            <a:r>
              <a:rPr lang="de-DE" sz="1200" b="1" dirty="0"/>
              <a:t> </a:t>
            </a:r>
            <a:r>
              <a:rPr lang="de-DE" sz="1200" b="1" dirty="0" err="1"/>
              <a:t>this</a:t>
            </a:r>
            <a:endParaRPr lang="de-DE" sz="1200" b="1" dirty="0"/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sz="1200" b="1" dirty="0"/>
              <a:t>not </a:t>
            </a:r>
            <a:r>
              <a:rPr lang="de-DE" sz="1200" b="1" dirty="0" err="1"/>
              <a:t>too</a:t>
            </a:r>
            <a:r>
              <a:rPr lang="de-DE" sz="1200" b="1" dirty="0"/>
              <a:t> </a:t>
            </a:r>
            <a:r>
              <a:rPr lang="de-DE" sz="1200" b="1" dirty="0" err="1"/>
              <a:t>far</a:t>
            </a:r>
            <a:r>
              <a:rPr lang="de-DE" sz="1200" b="1" dirty="0"/>
              <a:t> </a:t>
            </a:r>
            <a:r>
              <a:rPr lang="de-DE" sz="1200" b="1" dirty="0" err="1"/>
              <a:t>from</a:t>
            </a:r>
            <a:r>
              <a:rPr lang="de-DE" sz="1200" b="1" dirty="0"/>
              <a:t> SOTA </a:t>
            </a:r>
            <a:r>
              <a:rPr lang="de-DE" sz="1200" b="1" dirty="0" err="1"/>
              <a:t>decompilers</a:t>
            </a:r>
            <a:endParaRPr lang="de-DE" sz="1200" b="1" dirty="0"/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sz="1200" b="1" dirty="0"/>
              <a:t>Be </a:t>
            </a:r>
            <a:r>
              <a:rPr lang="de-DE" sz="1200" b="1" dirty="0" err="1"/>
              <a:t>able</a:t>
            </a:r>
            <a:r>
              <a:rPr lang="de-DE" sz="1200" b="1" dirty="0"/>
              <a:t> </a:t>
            </a:r>
            <a:r>
              <a:rPr lang="de-DE" sz="1200" b="1" dirty="0" err="1"/>
              <a:t>to</a:t>
            </a:r>
            <a:r>
              <a:rPr lang="de-DE" sz="1200" b="1" dirty="0"/>
              <a:t> </a:t>
            </a:r>
            <a:r>
              <a:rPr lang="de-DE" sz="1200" b="1" dirty="0" err="1"/>
              <a:t>exceed</a:t>
            </a:r>
            <a:r>
              <a:rPr lang="de-DE" sz="1200" b="1" dirty="0"/>
              <a:t> </a:t>
            </a:r>
            <a:r>
              <a:rPr lang="de-DE" sz="1200" b="1" dirty="0" err="1"/>
              <a:t>them</a:t>
            </a:r>
            <a:r>
              <a:rPr lang="de-DE" sz="1200" b="1" dirty="0"/>
              <a:t> in </a:t>
            </a:r>
            <a:r>
              <a:rPr lang="de-DE" sz="1200" b="1" dirty="0" err="1"/>
              <a:t>certain</a:t>
            </a:r>
            <a:r>
              <a:rPr lang="de-DE" sz="1200" b="1" dirty="0"/>
              <a:t> </a:t>
            </a:r>
            <a:r>
              <a:rPr lang="de-DE" sz="1200" b="1" dirty="0" err="1"/>
              <a:t>cases</a:t>
            </a:r>
            <a:endParaRPr lang="de-DE" sz="1200" b="1" dirty="0"/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endParaRPr lang="de-DE" sz="1200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sz="1200" b="1" dirty="0" err="1"/>
              <a:t>Additionally</a:t>
            </a:r>
            <a:r>
              <a:rPr lang="de-DE" sz="1200" b="1" dirty="0"/>
              <a:t>, </a:t>
            </a:r>
            <a:r>
              <a:rPr lang="de-DE" sz="1200" b="1" dirty="0" err="1"/>
              <a:t>for</a:t>
            </a:r>
            <a:r>
              <a:rPr lang="de-DE" sz="1200" b="1" dirty="0"/>
              <a:t> </a:t>
            </a:r>
            <a:r>
              <a:rPr lang="de-DE" sz="1200" b="1" dirty="0" err="1"/>
              <a:t>future</a:t>
            </a:r>
            <a:r>
              <a:rPr lang="de-DE" sz="1200" b="1" dirty="0"/>
              <a:t> </a:t>
            </a:r>
            <a:r>
              <a:rPr lang="de-DE" sz="1200" b="1" dirty="0" err="1"/>
              <a:t>research</a:t>
            </a:r>
            <a:endParaRPr lang="de-DE" sz="1200" b="1" dirty="0"/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sz="1200" b="1" dirty="0"/>
              <a:t>Further </a:t>
            </a:r>
            <a:r>
              <a:rPr lang="de-DE" sz="1200" b="1" dirty="0" err="1"/>
              <a:t>investigated</a:t>
            </a:r>
            <a:r>
              <a:rPr lang="de-DE" sz="1200" b="1" dirty="0"/>
              <a:t>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participants</a:t>
            </a:r>
            <a:r>
              <a:rPr lang="de-DE" sz="1200" b="1" dirty="0"/>
              <a:t> </a:t>
            </a:r>
            <a:r>
              <a:rPr lang="de-DE" sz="1200" b="1" dirty="0" err="1"/>
              <a:t>acceptance</a:t>
            </a:r>
            <a:r>
              <a:rPr lang="de-DE" sz="1200" b="1" dirty="0"/>
              <a:t> </a:t>
            </a:r>
            <a:r>
              <a:rPr lang="de-DE" sz="1200" b="1" dirty="0" err="1"/>
              <a:t>of</a:t>
            </a:r>
            <a:r>
              <a:rPr lang="de-DE" sz="1200" b="1" dirty="0"/>
              <a:t> </a:t>
            </a:r>
            <a:r>
              <a:rPr lang="de-DE" sz="1200" b="1" dirty="0" err="1"/>
              <a:t>diverging</a:t>
            </a:r>
            <a:r>
              <a:rPr lang="de-DE" sz="1200" b="1" dirty="0"/>
              <a:t> </a:t>
            </a:r>
            <a:r>
              <a:rPr lang="de-DE" sz="1200" b="1" dirty="0" err="1"/>
              <a:t>from</a:t>
            </a:r>
            <a:r>
              <a:rPr lang="de-DE" sz="1200" b="1" dirty="0"/>
              <a:t> </a:t>
            </a:r>
            <a:r>
              <a:rPr lang="de-DE" sz="1200" b="1" dirty="0" err="1"/>
              <a:t>assembly</a:t>
            </a:r>
            <a:endParaRPr lang="de-DE" sz="1200" b="1" dirty="0"/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de-DE" sz="1200" b="1" dirty="0" err="1"/>
              <a:t>Identification</a:t>
            </a:r>
            <a:r>
              <a:rPr lang="de-DE" sz="1200" b="1" dirty="0"/>
              <a:t> </a:t>
            </a:r>
            <a:r>
              <a:rPr lang="de-DE" sz="1200" b="1" dirty="0" err="1"/>
              <a:t>of</a:t>
            </a:r>
            <a:r>
              <a:rPr lang="de-DE" sz="1200" b="1" dirty="0"/>
              <a:t> additional </a:t>
            </a:r>
            <a:r>
              <a:rPr lang="de-DE" sz="1200" b="1" dirty="0" err="1"/>
              <a:t>areas</a:t>
            </a:r>
            <a:r>
              <a:rPr lang="de-DE" sz="1200" b="1" dirty="0"/>
              <a:t> </a:t>
            </a:r>
            <a:r>
              <a:rPr lang="de-DE" sz="1200" b="1" dirty="0" err="1"/>
              <a:t>to</a:t>
            </a:r>
            <a:r>
              <a:rPr lang="de-DE" sz="1200" b="1" dirty="0"/>
              <a:t> </a:t>
            </a:r>
            <a:r>
              <a:rPr lang="de-DE" sz="1200" b="1" dirty="0" err="1"/>
              <a:t>improve</a:t>
            </a:r>
            <a:r>
              <a:rPr lang="de-DE" sz="1200" b="1" dirty="0"/>
              <a:t> </a:t>
            </a:r>
            <a:r>
              <a:rPr lang="de-DE" sz="1200" b="1" dirty="0" err="1"/>
              <a:t>decompilation</a:t>
            </a:r>
            <a:endParaRPr lang="de-DE" sz="1200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050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ensure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comprehensability</a:t>
            </a:r>
            <a:endParaRPr lang="de-DE" dirty="0">
              <a:cs typeface="Calibri"/>
            </a:endParaRPr>
          </a:p>
          <a:p>
            <a:pPr marL="360363" lvl="1" indent="-171450">
              <a:buFont typeface="Arial" panose="020B0604020202020204" pitchFamily="34" charset="0"/>
              <a:buChar char="•"/>
            </a:pPr>
            <a:r>
              <a:rPr lang="de-DE" dirty="0" err="1">
                <a:cs typeface="Calibri"/>
              </a:rPr>
              <a:t>We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provided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participants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with</a:t>
            </a:r>
            <a:r>
              <a:rPr lang="de-DE" dirty="0">
                <a:cs typeface="Calibri"/>
              </a:rPr>
              <a:t> an </a:t>
            </a:r>
            <a:r>
              <a:rPr lang="de-DE" dirty="0" err="1">
                <a:cs typeface="Calibri"/>
              </a:rPr>
              <a:t>artifical</a:t>
            </a:r>
            <a:r>
              <a:rPr lang="de-DE" dirty="0">
                <a:cs typeface="Calibri"/>
              </a:rPr>
              <a:t> DGA</a:t>
            </a:r>
          </a:p>
          <a:p>
            <a:pPr marL="360363" lvl="1" indent="-171450">
              <a:buFont typeface="Arial" panose="020B0604020202020204" pitchFamily="34" charset="0"/>
              <a:buChar char="•"/>
            </a:pPr>
            <a:r>
              <a:rPr lang="de-DE" dirty="0" err="1">
                <a:cs typeface="Calibri"/>
              </a:rPr>
              <a:t>Asked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questions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about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decompiler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output</a:t>
            </a:r>
            <a:endParaRPr lang="de-DE" dirty="0">
              <a:cs typeface="Calibri"/>
            </a:endParaRPr>
          </a:p>
          <a:p>
            <a:pPr marL="360363" lvl="1" indent="-171450"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>
                <a:cs typeface="Calibri"/>
              </a:rPr>
              <a:t>For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example</a:t>
            </a:r>
            <a:r>
              <a:rPr lang="de-DE" dirty="0">
                <a:cs typeface="Calibri"/>
              </a:rPr>
              <a:t>, </a:t>
            </a:r>
            <a:r>
              <a:rPr lang="de-DE" dirty="0" err="1">
                <a:cs typeface="Calibri"/>
              </a:rPr>
              <a:t>we</a:t>
            </a:r>
            <a:r>
              <a:rPr lang="de-DE" dirty="0">
                <a:cs typeface="Calibri"/>
              </a:rPr>
              <a:t> startet </a:t>
            </a:r>
            <a:r>
              <a:rPr lang="de-DE" dirty="0" err="1">
                <a:cs typeface="Calibri"/>
              </a:rPr>
              <a:t>with</a:t>
            </a:r>
            <a:r>
              <a:rPr lang="de-DE" dirty="0">
                <a:cs typeface="Calibri"/>
              </a:rPr>
              <a:t> “</a:t>
            </a:r>
            <a:r>
              <a:rPr lang="de-DE" dirty="0" err="1">
                <a:cs typeface="Calibri"/>
              </a:rPr>
              <a:t>What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does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function</a:t>
            </a:r>
            <a:r>
              <a:rPr lang="de-DE" dirty="0">
                <a:cs typeface="Calibri"/>
              </a:rPr>
              <a:t> do“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>
                <a:cs typeface="Calibri"/>
              </a:rPr>
              <a:t>Then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explained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everyone</a:t>
            </a:r>
            <a:endParaRPr lang="de-DE" dirty="0">
              <a:cs typeface="Calibri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And </a:t>
            </a:r>
            <a:r>
              <a:rPr lang="de-DE" dirty="0" err="1">
                <a:cs typeface="Calibri"/>
              </a:rPr>
              <a:t>continued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with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more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detailed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questions</a:t>
            </a:r>
            <a:endParaRPr lang="de-DE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574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cs typeface="Calibri"/>
              </a:rPr>
              <a:t>For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every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correct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answer</a:t>
            </a:r>
            <a:r>
              <a:rPr lang="de-DE" dirty="0">
                <a:cs typeface="Calibri"/>
              </a:rPr>
              <a:t>, </a:t>
            </a:r>
            <a:r>
              <a:rPr lang="de-DE" dirty="0" err="1">
                <a:cs typeface="Calibri"/>
              </a:rPr>
              <a:t>each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respondant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received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one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point</a:t>
            </a:r>
            <a:r>
              <a:rPr lang="de-DE" dirty="0">
                <a:cs typeface="Calibri"/>
              </a:rPr>
              <a:t>.</a:t>
            </a:r>
          </a:p>
          <a:p>
            <a:r>
              <a:rPr lang="de-DE" dirty="0">
                <a:cs typeface="Calibri"/>
              </a:rPr>
              <a:t>Most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scored</a:t>
            </a:r>
            <a:r>
              <a:rPr lang="de-DE" dirty="0">
                <a:cs typeface="Calibri"/>
              </a:rPr>
              <a:t> a 9 </a:t>
            </a:r>
            <a:r>
              <a:rPr lang="de-DE" dirty="0" err="1">
                <a:cs typeface="Calibri"/>
              </a:rPr>
              <a:t>or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higher</a:t>
            </a:r>
            <a:endParaRPr lang="de-DE" dirty="0">
              <a:cs typeface="Calibri"/>
            </a:endParaRPr>
          </a:p>
          <a:p>
            <a:r>
              <a:rPr lang="de-DE" dirty="0" err="1">
                <a:cs typeface="Calibri"/>
              </a:rPr>
              <a:t>Unsurprisingly</a:t>
            </a:r>
            <a:r>
              <a:rPr lang="de-DE" dirty="0">
                <a:cs typeface="Calibri"/>
              </a:rPr>
              <a:t>, </a:t>
            </a:r>
            <a:r>
              <a:rPr lang="de-DE" dirty="0" err="1">
                <a:cs typeface="Calibri"/>
              </a:rPr>
              <a:t>people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with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less</a:t>
            </a:r>
            <a:r>
              <a:rPr lang="de-DE" dirty="0">
                <a:cs typeface="Calibri"/>
              </a:rPr>
              <a:t> C-skill </a:t>
            </a:r>
            <a:r>
              <a:rPr lang="de-DE" dirty="0" err="1">
                <a:cs typeface="Calibri"/>
              </a:rPr>
              <a:t>had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issues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with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those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questions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r>
              <a:rPr lang="de-DE" baseline="0" dirty="0" err="1">
                <a:cs typeface="Calibri"/>
              </a:rPr>
              <a:t>We</a:t>
            </a:r>
            <a:r>
              <a:rPr lang="de-DE" baseline="0" dirty="0">
                <a:cs typeface="Calibri"/>
              </a:rPr>
              <a:t> also </a:t>
            </a:r>
            <a:r>
              <a:rPr lang="de-DE" baseline="0" dirty="0" err="1">
                <a:cs typeface="Calibri"/>
              </a:rPr>
              <a:t>had</a:t>
            </a:r>
            <a:r>
              <a:rPr lang="de-DE" baseline="0" dirty="0">
                <a:cs typeface="Calibri"/>
              </a:rPr>
              <a:t> a </a:t>
            </a:r>
            <a:r>
              <a:rPr lang="de-DE" baseline="0" dirty="0" err="1">
                <a:cs typeface="Calibri"/>
              </a:rPr>
              <a:t>few</a:t>
            </a:r>
            <a:r>
              <a:rPr lang="de-DE" baseline="0" dirty="0">
                <a:cs typeface="Calibri"/>
              </a:rPr>
              <a:t> </a:t>
            </a:r>
            <a:r>
              <a:rPr lang="de-DE" baseline="0" dirty="0" err="1">
                <a:cs typeface="Calibri"/>
              </a:rPr>
              <a:t>participants</a:t>
            </a:r>
            <a:r>
              <a:rPr lang="de-DE" baseline="0" dirty="0">
                <a:cs typeface="Calibri"/>
              </a:rPr>
              <a:t> </a:t>
            </a:r>
            <a:r>
              <a:rPr lang="de-DE" baseline="0" dirty="0" err="1">
                <a:cs typeface="Calibri"/>
              </a:rPr>
              <a:t>with</a:t>
            </a:r>
            <a:r>
              <a:rPr lang="de-DE" baseline="0" dirty="0">
                <a:cs typeface="Calibri"/>
              </a:rPr>
              <a:t> 0-2 </a:t>
            </a:r>
            <a:r>
              <a:rPr lang="de-DE" baseline="0" dirty="0" err="1">
                <a:cs typeface="Calibri"/>
              </a:rPr>
              <a:t>points</a:t>
            </a:r>
            <a:r>
              <a:rPr lang="de-DE" baseline="0" dirty="0">
                <a:cs typeface="Calibri"/>
              </a:rPr>
              <a:t> </a:t>
            </a:r>
            <a:r>
              <a:rPr lang="de-DE" baseline="0" dirty="0" err="1">
                <a:cs typeface="Calibri"/>
              </a:rPr>
              <a:t>that</a:t>
            </a:r>
            <a:r>
              <a:rPr lang="de-DE" baseline="0" dirty="0">
                <a:cs typeface="Calibri"/>
              </a:rPr>
              <a:t> </a:t>
            </a:r>
            <a:r>
              <a:rPr lang="de-DE" baseline="0" dirty="0" err="1">
                <a:cs typeface="Calibri"/>
              </a:rPr>
              <a:t>rushed</a:t>
            </a:r>
            <a:r>
              <a:rPr lang="de-DE" baseline="0" dirty="0">
                <a:cs typeface="Calibri"/>
              </a:rPr>
              <a:t> </a:t>
            </a:r>
            <a:r>
              <a:rPr lang="de-DE" baseline="0" dirty="0" err="1">
                <a:cs typeface="Calibri"/>
              </a:rPr>
              <a:t>the</a:t>
            </a:r>
            <a:r>
              <a:rPr lang="de-DE" baseline="0" dirty="0">
                <a:cs typeface="Calibri"/>
              </a:rPr>
              <a:t> </a:t>
            </a:r>
            <a:r>
              <a:rPr lang="de-DE" baseline="0" dirty="0" err="1">
                <a:cs typeface="Calibri"/>
              </a:rPr>
              <a:t>survey</a:t>
            </a: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0030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dewolf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Ghidra</a:t>
            </a:r>
            <a:r>
              <a:rPr lang="de-DE" dirty="0"/>
              <a:t> and Hex-Rays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crafted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decompilation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addressed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dewolf</a:t>
            </a:r>
            <a:r>
              <a:rPr lang="de-DE" dirty="0"/>
              <a:t> </a:t>
            </a:r>
            <a:r>
              <a:rPr lang="de-DE" dirty="0" err="1"/>
              <a:t>scored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two</a:t>
            </a:r>
            <a:endParaRPr lang="de-DE" dirty="0"/>
          </a:p>
          <a:p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dewolf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qualifies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8993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covered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dewolf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positively</a:t>
            </a:r>
            <a:endParaRPr lang="de-DE" dirty="0"/>
          </a:p>
          <a:p>
            <a:r>
              <a:rPr lang="de-DE" dirty="0"/>
              <a:t>Users also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negative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decompilers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reability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like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casts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(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recompilablility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detail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6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confronted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restructuring</a:t>
            </a:r>
            <a:r>
              <a:rPr lang="de-DE" dirty="0"/>
              <a:t> </a:t>
            </a:r>
            <a:r>
              <a:rPr lang="de-DE" dirty="0" err="1"/>
              <a:t>options</a:t>
            </a:r>
            <a:endParaRPr lang="de-DE" dirty="0"/>
          </a:p>
          <a:p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copied</a:t>
            </a:r>
            <a:r>
              <a:rPr lang="de-DE" dirty="0"/>
              <a:t> </a:t>
            </a:r>
            <a:r>
              <a:rPr lang="de-DE" dirty="0" err="1"/>
              <a:t>codeblocks</a:t>
            </a:r>
            <a:r>
              <a:rPr lang="de-DE" dirty="0"/>
              <a:t> </a:t>
            </a:r>
            <a:r>
              <a:rPr lang="de-DE" dirty="0" err="1"/>
              <a:t>tolerated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endParaRPr lang="de-DE" dirty="0"/>
          </a:p>
          <a:p>
            <a:r>
              <a:rPr lang="de-DE" dirty="0"/>
              <a:t>As </a:t>
            </a:r>
            <a:r>
              <a:rPr lang="de-DE" dirty="0" err="1"/>
              <a:t>expected</a:t>
            </a:r>
            <a:r>
              <a:rPr lang="de-DE" dirty="0"/>
              <a:t>, </a:t>
            </a:r>
            <a:r>
              <a:rPr lang="de-DE" dirty="0" err="1"/>
              <a:t>copying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okay.</a:t>
            </a:r>
          </a:p>
          <a:p>
            <a:r>
              <a:rPr lang="de-DE" dirty="0" err="1"/>
              <a:t>Copying</a:t>
            </a:r>
            <a:r>
              <a:rPr lang="de-DE" dirty="0"/>
              <a:t> 5 </a:t>
            </a:r>
            <a:r>
              <a:rPr lang="de-DE" dirty="0" err="1"/>
              <a:t>lines</a:t>
            </a:r>
            <a:r>
              <a:rPr lang="de-DE" dirty="0"/>
              <a:t> was </a:t>
            </a:r>
            <a:r>
              <a:rPr lang="de-DE" dirty="0" err="1"/>
              <a:t>tolerated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 err="1"/>
              <a:t>Copying</a:t>
            </a:r>
            <a:r>
              <a:rPr lang="de-DE" dirty="0"/>
              <a:t> 15 </a:t>
            </a:r>
            <a:r>
              <a:rPr lang="de-DE" dirty="0" err="1"/>
              <a:t>lines</a:t>
            </a:r>
            <a:r>
              <a:rPr lang="de-DE" dirty="0"/>
              <a:t> was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tolerated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was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evaluated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online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99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SOTA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decompilers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are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great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Lots </a:t>
            </a:r>
            <a:r>
              <a:rPr lang="de-DE" dirty="0" err="1">
                <a:effectLst/>
                <a:latin typeface="Menlo" panose="020B0609030804020204" pitchFamily="49" charset="0"/>
              </a:rPr>
              <a:t>of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room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for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improvement</a:t>
            </a:r>
            <a:r>
              <a:rPr lang="de-DE" dirty="0">
                <a:effectLst/>
                <a:latin typeface="Menlo" panose="020B0609030804020204" pitchFamily="49" charset="0"/>
              </a:rPr>
              <a:t>, </a:t>
            </a:r>
            <a:r>
              <a:rPr lang="de-DE" dirty="0" err="1">
                <a:effectLst/>
                <a:latin typeface="Menlo" panose="020B0609030804020204" pitchFamily="49" charset="0"/>
              </a:rPr>
              <a:t>especially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with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malware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Example</a:t>
            </a:r>
            <a:r>
              <a:rPr lang="de-DE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WannaCry</a:t>
            </a:r>
            <a:r>
              <a:rPr lang="de-DE" dirty="0">
                <a:effectLst/>
                <a:latin typeface="Helvetica Neue" panose="02000503000000020004" pitchFamily="2" charset="0"/>
              </a:rPr>
              <a:t> Sample.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You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want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this</a:t>
            </a:r>
            <a:r>
              <a:rPr lang="de-DE" dirty="0">
                <a:effectLst/>
                <a:latin typeface="Helvetica Neue" panose="02000503000000020004" pitchFamily="2" charset="0"/>
              </a:rPr>
              <a:t>? I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don‘t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Department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does</a:t>
            </a:r>
            <a:r>
              <a:rPr lang="de-DE" dirty="0">
                <a:effectLst/>
                <a:latin typeface="Helvetica Neue" panose="02000503000000020004" pitchFamily="2" charset="0"/>
              </a:rPr>
              <a:t> a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lot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of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malware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analysis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Improve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process</a:t>
            </a:r>
            <a:r>
              <a:rPr lang="de-DE" dirty="0">
                <a:effectLst/>
                <a:latin typeface="Helvetica Neue" panose="02000503000000020004" pitchFamily="2" charset="0"/>
              </a:rPr>
              <a:t> and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tackle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decompilation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assist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manual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analysts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7613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Two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things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that</a:t>
            </a:r>
            <a:r>
              <a:rPr lang="de-DE" dirty="0">
                <a:effectLst/>
                <a:latin typeface="Menlo" panose="020B0609030804020204" pitchFamily="49" charset="0"/>
              </a:rPr>
              <a:t> I </a:t>
            </a:r>
            <a:r>
              <a:rPr lang="de-DE" dirty="0" err="1">
                <a:effectLst/>
                <a:latin typeface="Menlo" panose="020B0609030804020204" pitchFamily="49" charset="0"/>
              </a:rPr>
              <a:t>want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you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take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home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is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That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according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to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our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survey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results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Future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decompilers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should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Favor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readability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over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assembly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Be </a:t>
            </a:r>
            <a:r>
              <a:rPr lang="de-DE" dirty="0" err="1">
                <a:effectLst/>
                <a:latin typeface="Menlo" panose="020B0609030804020204" pitchFamily="49" charset="0"/>
              </a:rPr>
              <a:t>highly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configurable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 dirty="0">
              <a:effectLst/>
              <a:latin typeface="Menlo" panose="020B0609030804020204" pitchFamily="49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Take a </a:t>
            </a:r>
            <a:r>
              <a:rPr lang="de-DE" dirty="0" err="1">
                <a:effectLst/>
                <a:latin typeface="Menlo" panose="020B0609030804020204" pitchFamily="49" charset="0"/>
              </a:rPr>
              <a:t>look</a:t>
            </a:r>
            <a:r>
              <a:rPr lang="de-DE" dirty="0">
                <a:effectLst/>
                <a:latin typeface="Menlo" panose="020B0609030804020204" pitchFamily="49" charset="0"/>
              </a:rPr>
              <a:t> at </a:t>
            </a:r>
            <a:r>
              <a:rPr lang="de-DE" dirty="0" err="1">
                <a:effectLst/>
                <a:latin typeface="Menlo" panose="020B0609030804020204" pitchFamily="49" charset="0"/>
              </a:rPr>
              <a:t>dewolf</a:t>
            </a:r>
            <a:r>
              <a:rPr lang="de-DE" dirty="0">
                <a:effectLst/>
                <a:latin typeface="Menlo" panose="020B0609030804020204" pitchFamily="49" charset="0"/>
              </a:rPr>
              <a:t>, 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paper</a:t>
            </a:r>
            <a:r>
              <a:rPr lang="de-DE" dirty="0">
                <a:effectLst/>
                <a:latin typeface="Menlo" panose="020B0609030804020204" pitchFamily="49" charset="0"/>
              </a:rPr>
              <a:t>, and 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survey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results</a:t>
            </a:r>
            <a:r>
              <a:rPr lang="de-DE" dirty="0">
                <a:effectLst/>
                <a:latin typeface="Menlo" panose="020B0609030804020204" pitchFamily="49" charset="0"/>
              </a:rPr>
              <a:t>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We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hope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that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survey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results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spark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some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new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exciting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research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about</a:t>
            </a:r>
            <a:r>
              <a:rPr lang="de-DE" dirty="0">
                <a:effectLst/>
                <a:latin typeface="Menlo" panose="020B0609030804020204" pitchFamily="49" charset="0"/>
              </a:rPr>
              <a:t> alternative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decompilation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approaches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091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We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always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love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to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get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your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feedback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Get</a:t>
            </a:r>
            <a:r>
              <a:rPr lang="de-DE" dirty="0">
                <a:effectLst/>
                <a:latin typeface="Menlo" panose="020B0609030804020204" pitchFamily="49" charset="0"/>
              </a:rPr>
              <a:t> in </a:t>
            </a:r>
            <a:r>
              <a:rPr lang="de-DE" dirty="0" err="1">
                <a:effectLst/>
                <a:latin typeface="Menlo" panose="020B0609030804020204" pitchFamily="49" charset="0"/>
              </a:rPr>
              <a:t>touch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with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for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comments</a:t>
            </a:r>
            <a:r>
              <a:rPr lang="de-DE" dirty="0">
                <a:effectLst/>
                <a:latin typeface="Menlo" panose="020B0609030804020204" pitchFamily="49" charset="0"/>
              </a:rPr>
              <a:t>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So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feel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free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write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me</a:t>
            </a:r>
            <a:r>
              <a:rPr lang="de-DE" dirty="0">
                <a:effectLst/>
                <a:latin typeface="Helvetica Neue" panose="02000503000000020004" pitchFamily="2" charset="0"/>
              </a:rPr>
              <a:t> an email,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dm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me</a:t>
            </a:r>
            <a:r>
              <a:rPr lang="de-DE" dirty="0">
                <a:effectLst/>
                <a:latin typeface="Helvetica Neue" panose="02000503000000020004" pitchFamily="2" charset="0"/>
              </a:rPr>
              <a:t> at Twitter.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Thank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you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your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attention</a:t>
            </a:r>
            <a:r>
              <a:rPr lang="de-DE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48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85775" y="612775"/>
            <a:ext cx="4737100" cy="26654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Take a </a:t>
            </a:r>
            <a:r>
              <a:rPr lang="de-DE" dirty="0" err="1">
                <a:effectLst/>
                <a:latin typeface="Menlo" panose="020B0609030804020204" pitchFamily="49" charset="0"/>
              </a:rPr>
              <a:t>look</a:t>
            </a:r>
            <a:r>
              <a:rPr lang="de-DE" dirty="0">
                <a:effectLst/>
                <a:latin typeface="Menlo" panose="020B0609030804020204" pitchFamily="49" charset="0"/>
              </a:rPr>
              <a:t> at </a:t>
            </a:r>
            <a:r>
              <a:rPr lang="de-DE" dirty="0" err="1">
                <a:effectLst/>
                <a:latin typeface="Menlo" panose="020B0609030804020204" pitchFamily="49" charset="0"/>
              </a:rPr>
              <a:t>related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work</a:t>
            </a:r>
            <a:r>
              <a:rPr lang="de-DE" dirty="0">
                <a:effectLst/>
                <a:latin typeface="Menlo" panose="020B0609030804020204" pitchFamily="49" charset="0"/>
              </a:rPr>
              <a:t> and </a:t>
            </a:r>
            <a:r>
              <a:rPr lang="de-DE" dirty="0" err="1">
                <a:effectLst/>
                <a:latin typeface="Menlo" panose="020B0609030804020204" pitchFamily="49" charset="0"/>
              </a:rPr>
              <a:t>existing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decompilers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Many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of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approaches</a:t>
            </a:r>
            <a:r>
              <a:rPr lang="de-DE" dirty="0">
                <a:effectLst/>
                <a:latin typeface="Helvetica Neue" panose="02000503000000020004" pitchFamily="2" charset="0"/>
              </a:rPr>
              <a:t>,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publications</a:t>
            </a:r>
            <a:r>
              <a:rPr lang="de-DE" dirty="0">
                <a:effectLst/>
                <a:latin typeface="Helvetica Neue" panose="02000503000000020004" pitchFamily="2" charset="0"/>
              </a:rPr>
              <a:t>, and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products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Ghidra</a:t>
            </a:r>
            <a:r>
              <a:rPr lang="de-DE" dirty="0">
                <a:effectLst/>
                <a:latin typeface="Helvetica Neue" panose="02000503000000020004" pitchFamily="2" charset="0"/>
              </a:rPr>
              <a:t>, Hex-Rays, Binary Ninja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In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past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years</a:t>
            </a:r>
            <a:r>
              <a:rPr lang="de-DE" dirty="0">
                <a:effectLst/>
                <a:latin typeface="Helvetica Neue" panose="02000503000000020004" pitchFamily="2" charset="0"/>
              </a:rPr>
              <a:t>, not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many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papers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except</a:t>
            </a:r>
            <a:r>
              <a:rPr lang="de-DE" dirty="0">
                <a:effectLst/>
                <a:latin typeface="Helvetica Neue" panose="02000503000000020004" pitchFamily="2" charset="0"/>
              </a:rPr>
              <a:t> 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Not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many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are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focusing</a:t>
            </a:r>
            <a:r>
              <a:rPr lang="de-DE" dirty="0">
                <a:effectLst/>
                <a:latin typeface="Helvetica Neue" panose="02000503000000020004" pitchFamily="2" charset="0"/>
              </a:rPr>
              <a:t> on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manual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analysis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Other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fields</a:t>
            </a:r>
            <a:r>
              <a:rPr lang="de-DE" dirty="0">
                <a:effectLst/>
                <a:latin typeface="Helvetica Neue" panose="02000503000000020004" pitchFamily="2" charset="0"/>
              </a:rPr>
              <a:t>, e.g.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Recompilable</a:t>
            </a:r>
            <a:r>
              <a:rPr lang="de-DE" dirty="0">
                <a:effectLst/>
                <a:latin typeface="Helvetica Neue" panose="02000503000000020004" pitchFamily="2" charset="0"/>
              </a:rPr>
              <a:t> Output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Most notable </a:t>
            </a:r>
            <a:r>
              <a:rPr lang="de-DE" dirty="0" err="1">
                <a:effectLst/>
                <a:latin typeface="Menlo" panose="020B0609030804020204" pitchFamily="49" charset="0"/>
              </a:rPr>
              <a:t>publications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about</a:t>
            </a:r>
            <a:r>
              <a:rPr lang="de-DE" dirty="0">
                <a:effectLst/>
                <a:latin typeface="Menlo" panose="020B0609030804020204" pitchFamily="49" charset="0"/>
              </a:rPr>
              <a:t> traditional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decompilation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for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manual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analysis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marL="554037" lvl="0" indent="-285750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DREAM</a:t>
            </a:r>
          </a:p>
          <a:p>
            <a:pPr marL="554037" lvl="0" indent="-285750"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Revng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identified</a:t>
            </a:r>
            <a:r>
              <a:rPr lang="de-DE" dirty="0">
                <a:effectLst/>
                <a:latin typeface="Helvetica Neue" panose="02000503000000020004" pitchFamily="2" charset="0"/>
              </a:rPr>
              <a:t> DREAM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base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our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research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What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does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focusing</a:t>
            </a:r>
            <a:r>
              <a:rPr lang="de-DE" dirty="0">
                <a:effectLst/>
                <a:latin typeface="Helvetica Neue" panose="02000503000000020004" pitchFamily="2" charset="0"/>
              </a:rPr>
              <a:t> on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Readability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mean</a:t>
            </a:r>
            <a:r>
              <a:rPr lang="de-DE" dirty="0">
                <a:effectLst/>
                <a:latin typeface="Helvetica Neue" panose="02000503000000020004" pitchFamily="2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 marL="554037" lvl="0" indent="-285750"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25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Output </a:t>
            </a:r>
            <a:r>
              <a:rPr lang="de-DE" dirty="0" err="1">
                <a:effectLst/>
                <a:latin typeface="Menlo" panose="020B0609030804020204" pitchFamily="49" charset="0"/>
              </a:rPr>
              <a:t>differs</a:t>
            </a:r>
            <a:r>
              <a:rPr lang="de-DE" dirty="0">
                <a:effectLst/>
                <a:latin typeface="Menlo" panose="020B0609030804020204" pitchFamily="49" charset="0"/>
              </a:rPr>
              <a:t> on </a:t>
            </a:r>
            <a:r>
              <a:rPr lang="de-DE" dirty="0" err="1">
                <a:effectLst/>
                <a:latin typeface="Menlo" panose="020B0609030804020204" pitchFamily="49" charset="0"/>
              </a:rPr>
              <a:t>focus</a:t>
            </a:r>
            <a:r>
              <a:rPr lang="de-DE" dirty="0">
                <a:effectLst/>
                <a:latin typeface="Menlo" panose="020B0609030804020204" pitchFamily="49" charset="0"/>
              </a:rPr>
              <a:t>!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For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example</a:t>
            </a:r>
            <a:r>
              <a:rPr lang="de-DE" dirty="0">
                <a:effectLst/>
                <a:latin typeface="Menlo" panose="020B0609030804020204" pitchFamily="49" charset="0"/>
              </a:rPr>
              <a:t>, </a:t>
            </a:r>
            <a:r>
              <a:rPr lang="de-DE" dirty="0" err="1">
                <a:effectLst/>
                <a:latin typeface="Menlo" panose="020B0609030804020204" pitchFamily="49" charset="0"/>
              </a:rPr>
              <a:t>dividability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function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Left</a:t>
            </a:r>
            <a:r>
              <a:rPr lang="de-DE" dirty="0">
                <a:effectLst/>
                <a:latin typeface="Menlo" panose="020B0609030804020204" pitchFamily="49" charset="0"/>
              </a:rPr>
              <a:t>: </a:t>
            </a:r>
            <a:r>
              <a:rPr lang="de-DE" dirty="0" err="1">
                <a:effectLst/>
                <a:latin typeface="Menlo" panose="020B0609030804020204" pitchFamily="49" charset="0"/>
              </a:rPr>
              <a:t>more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low</a:t>
            </a:r>
            <a:r>
              <a:rPr lang="de-DE" dirty="0">
                <a:effectLst/>
                <a:latin typeface="Menlo" panose="020B0609030804020204" pitchFamily="49" charset="0"/>
              </a:rPr>
              <a:t>-level + </a:t>
            </a:r>
            <a:r>
              <a:rPr lang="de-DE" dirty="0" err="1">
                <a:effectLst/>
                <a:latin typeface="Menlo" panose="020B0609030804020204" pitchFamily="49" charset="0"/>
              </a:rPr>
              <a:t>follows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semantics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dictated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by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assembly</a:t>
            </a:r>
            <a:r>
              <a:rPr lang="de-DE" dirty="0">
                <a:effectLst/>
                <a:latin typeface="Menlo" panose="020B0609030804020204" pitchFamily="49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Right: </a:t>
            </a:r>
            <a:r>
              <a:rPr lang="de-DE" dirty="0" err="1">
                <a:effectLst/>
                <a:latin typeface="Menlo" panose="020B0609030804020204" pitchFamily="49" charset="0"/>
              </a:rPr>
              <a:t>more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higher</a:t>
            </a:r>
            <a:r>
              <a:rPr lang="de-DE" dirty="0">
                <a:effectLst/>
                <a:latin typeface="Menlo" panose="020B0609030804020204" pitchFamily="49" charset="0"/>
              </a:rPr>
              <a:t>-level and </a:t>
            </a:r>
            <a:r>
              <a:rPr lang="de-DE" dirty="0" err="1">
                <a:effectLst/>
                <a:latin typeface="Menlo" panose="020B0609030804020204" pitchFamily="49" charset="0"/>
              </a:rPr>
              <a:t>abstracted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Depending</a:t>
            </a:r>
            <a:r>
              <a:rPr lang="de-DE" dirty="0">
                <a:effectLst/>
                <a:latin typeface="Menlo" panose="020B0609030804020204" pitchFamily="49" charset="0"/>
              </a:rPr>
              <a:t> on 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usecase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either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of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those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outputs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be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favoured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over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other</a:t>
            </a:r>
            <a:r>
              <a:rPr lang="de-DE" dirty="0">
                <a:effectLst/>
                <a:latin typeface="Menlo" panose="020B0609030804020204" pitchFamily="49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For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manual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analysis</a:t>
            </a:r>
            <a:r>
              <a:rPr lang="de-DE" dirty="0">
                <a:effectLst/>
                <a:latin typeface="Menlo" panose="020B0609030804020204" pitchFamily="49" charset="0"/>
              </a:rPr>
              <a:t>, </a:t>
            </a:r>
            <a:r>
              <a:rPr lang="de-DE" dirty="0" err="1">
                <a:effectLst/>
                <a:latin typeface="Menlo" panose="020B0609030804020204" pitchFamily="49" charset="0"/>
              </a:rPr>
              <a:t>the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right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seems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to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be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better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 dirty="0">
              <a:effectLst/>
              <a:latin typeface="Menlo" panose="020B0609030804020204" pitchFamily="49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Department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has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background</a:t>
            </a:r>
            <a:r>
              <a:rPr lang="de-DE" dirty="0">
                <a:effectLst/>
                <a:latin typeface="Helvetica Neue" panose="02000503000000020004" pitchFamily="2" charset="0"/>
              </a:rPr>
              <a:t> in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malware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analysis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believe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that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manual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analysis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main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application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set</a:t>
            </a:r>
            <a:r>
              <a:rPr lang="de-DE" dirty="0">
                <a:effectLst/>
                <a:latin typeface="Helvetica Neue" panose="02000503000000020004" pitchFamily="2" charset="0"/>
              </a:rPr>
              <a:t> out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focus</a:t>
            </a:r>
            <a:r>
              <a:rPr lang="de-DE" dirty="0">
                <a:effectLst/>
                <a:latin typeface="Helvetica Neue" panose="02000503000000020004" pitchFamily="2" charset="0"/>
              </a:rPr>
              <a:t> on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manual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analysis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086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How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assess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readability</a:t>
            </a:r>
            <a:r>
              <a:rPr lang="de-DE" dirty="0">
                <a:effectLst/>
                <a:latin typeface="Helvetica Neue" panose="02000503000000020004" pitchFamily="2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Optimizing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for</a:t>
            </a:r>
            <a:r>
              <a:rPr lang="de-DE" dirty="0">
                <a:effectLst/>
                <a:latin typeface="Helvetica Neue" panose="02000503000000020004" pitchFamily="2" charset="0"/>
              </a:rPr>
              <a:t> human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analysis</a:t>
            </a:r>
            <a:r>
              <a:rPr lang="de-DE" dirty="0">
                <a:effectLst/>
                <a:latin typeface="Helvetica Neue" panose="02000503000000020004" pitchFamily="2" charset="0"/>
              </a:rPr>
              <a:t>,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involve</a:t>
            </a:r>
            <a:r>
              <a:rPr lang="de-DE" dirty="0">
                <a:effectLst/>
                <a:latin typeface="Helvetica Neue" panose="02000503000000020004" pitchFamily="2" charset="0"/>
              </a:rPr>
              <a:t> human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analysts</a:t>
            </a:r>
            <a:r>
              <a:rPr lang="de-DE" dirty="0">
                <a:effectLst/>
                <a:latin typeface="Helvetica Neue" panose="02000503000000020004" pitchFamily="2" charset="0"/>
              </a:rPr>
              <a:t>!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Other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approaches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use</a:t>
            </a:r>
            <a:r>
              <a:rPr lang="de-DE" dirty="0">
                <a:effectLst/>
                <a:latin typeface="Helvetica Neue" panose="02000503000000020004" pitchFamily="2" charset="0"/>
              </a:rPr>
              <a:t> code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metrics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don‘t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think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that</a:t>
            </a:r>
            <a:r>
              <a:rPr lang="de-DE" dirty="0">
                <a:effectLst/>
                <a:latin typeface="Helvetica Neue" panose="02000503000000020004" pitchFamily="2" charset="0"/>
              </a:rPr>
              <a:t> code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metrics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can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easily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used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assess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readbility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opted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user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surveys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6942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85775" y="612775"/>
            <a:ext cx="4737100" cy="26654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did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three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user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surveys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effectLst/>
                <a:latin typeface="Helvetica Neue" panose="02000503000000020004" pitchFamily="2" charset="0"/>
              </a:rPr>
              <a:t>Not easy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recruit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participants</a:t>
            </a:r>
            <a:r>
              <a:rPr lang="de-DE" dirty="0">
                <a:effectLst/>
                <a:latin typeface="Helvetica Neue" panose="02000503000000020004" pitchFamily="2" charset="0"/>
              </a:rPr>
              <a:t>, still happy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with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numbers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wanted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l</a:t>
            </a:r>
            <a:r>
              <a:rPr lang="de-DE" dirty="0" err="1"/>
              <a:t>everage</a:t>
            </a:r>
            <a:r>
              <a:rPr lang="de-DE" dirty="0"/>
              <a:t> on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professional </a:t>
            </a:r>
            <a:r>
              <a:rPr lang="de-DE" dirty="0" err="1"/>
              <a:t>reversers</a:t>
            </a:r>
            <a:r>
              <a:rPr lang="de-DE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Also: </a:t>
            </a:r>
            <a:r>
              <a:rPr lang="de-DE" dirty="0" err="1"/>
              <a:t>ultimate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</a:t>
            </a:r>
          </a:p>
          <a:p>
            <a:pPr marL="360363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also Include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reversing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>
                <a:effectLst/>
                <a:latin typeface="Menlo" panose="020B0609030804020204" pitchFamily="49" charset="0"/>
              </a:rPr>
              <a:t>survey</a:t>
            </a:r>
            <a:r>
              <a:rPr lang="de-DE" dirty="0">
                <a:effectLst/>
                <a:latin typeface="Menlo" panose="020B0609030804020204" pitchFamily="49" charset="0"/>
              </a:rPr>
              <a:t> 1 </a:t>
            </a:r>
            <a:r>
              <a:rPr lang="de-DE" dirty="0" err="1">
                <a:effectLst/>
                <a:latin typeface="Menlo" panose="020B0609030804020204" pitchFamily="49" charset="0"/>
              </a:rPr>
              <a:t>to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assess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current</a:t>
            </a:r>
            <a:r>
              <a:rPr lang="de-DE" dirty="0">
                <a:effectLst/>
                <a:latin typeface="Menlo" panose="020B0609030804020204" pitchFamily="49" charset="0"/>
              </a:rPr>
              <a:t> SOTA and </a:t>
            </a:r>
            <a:r>
              <a:rPr lang="de-DE" dirty="0" err="1">
                <a:effectLst/>
                <a:latin typeface="Menlo" panose="020B0609030804020204" pitchFamily="49" charset="0"/>
              </a:rPr>
              <a:t>limitations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9C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>
                <a:effectLst/>
                <a:latin typeface="Menlo" panose="020B0609030804020204" pitchFamily="49" charset="0"/>
              </a:rPr>
              <a:t>Then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implemented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improvements</a:t>
            </a:r>
            <a:r>
              <a:rPr lang="de-DE" dirty="0">
                <a:effectLst/>
                <a:latin typeface="Menlo" panose="020B0609030804020204" pitchFamily="49" charset="0"/>
              </a:rPr>
              <a:t> and </a:t>
            </a:r>
            <a:r>
              <a:rPr lang="de-DE" dirty="0" err="1">
                <a:effectLst/>
                <a:latin typeface="Menlo" panose="020B0609030804020204" pitchFamily="49" charset="0"/>
              </a:rPr>
              <a:t>evaluated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them</a:t>
            </a:r>
            <a:r>
              <a:rPr lang="de-DE" dirty="0">
                <a:effectLst/>
                <a:latin typeface="Menlo" panose="020B0609030804020204" pitchFamily="49" charset="0"/>
              </a:rPr>
              <a:t> in </a:t>
            </a:r>
            <a:r>
              <a:rPr lang="de-DE" dirty="0" err="1">
                <a:effectLst/>
                <a:latin typeface="Menlo" panose="020B0609030804020204" pitchFamily="49" charset="0"/>
              </a:rPr>
              <a:t>survey</a:t>
            </a:r>
            <a:r>
              <a:rPr lang="de-DE" dirty="0">
                <a:effectLst/>
                <a:latin typeface="Menlo" panose="020B0609030804020204" pitchFamily="49" charset="0"/>
              </a:rPr>
              <a:t> 2+3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Helvetica Neue" panose="02000503000000020004" pitchFamily="2" charset="0"/>
              </a:rPr>
              <a:t>Lets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take</a:t>
            </a:r>
            <a:r>
              <a:rPr lang="de-DE" dirty="0">
                <a:effectLst/>
                <a:latin typeface="Helvetica Neue" panose="02000503000000020004" pitchFamily="2" charset="0"/>
              </a:rPr>
              <a:t> a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short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look</a:t>
            </a:r>
            <a:r>
              <a:rPr lang="de-DE" dirty="0">
                <a:effectLst/>
                <a:latin typeface="Helvetica Neue" panose="02000503000000020004" pitchFamily="2" charset="0"/>
              </a:rPr>
              <a:t> at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what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did</a:t>
            </a:r>
            <a:r>
              <a:rPr lang="de-DE" dirty="0">
                <a:effectLst/>
                <a:latin typeface="Helvetica Neue" panose="02000503000000020004" pitchFamily="2" charset="0"/>
              </a:rPr>
              <a:t> in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survey</a:t>
            </a:r>
            <a:r>
              <a:rPr lang="de-DE" dirty="0">
                <a:effectLst/>
                <a:latin typeface="Helvetica Neue" panose="02000503000000020004" pitchFamily="2" charset="0"/>
              </a:rPr>
              <a:t>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632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Research </a:t>
            </a:r>
            <a:r>
              <a:rPr lang="de-DE" dirty="0" err="1">
                <a:effectLst/>
                <a:latin typeface="Menlo" panose="020B0609030804020204" pitchFamily="49" charset="0"/>
              </a:rPr>
              <a:t>questions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We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used</a:t>
            </a:r>
            <a:r>
              <a:rPr lang="de-DE" dirty="0">
                <a:effectLst/>
                <a:latin typeface="Menlo" panose="020B0609030804020204" pitchFamily="49" charset="0"/>
              </a:rPr>
              <a:t> DREAM, </a:t>
            </a:r>
            <a:r>
              <a:rPr lang="de-DE" dirty="0" err="1">
                <a:effectLst/>
                <a:latin typeface="Menlo" panose="020B0609030804020204" pitchFamily="49" charset="0"/>
              </a:rPr>
              <a:t>Ghidra</a:t>
            </a:r>
            <a:r>
              <a:rPr lang="de-DE" dirty="0">
                <a:effectLst/>
                <a:latin typeface="Menlo" panose="020B0609030804020204" pitchFamily="49" charset="0"/>
              </a:rPr>
              <a:t> and Hex-Rays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Presented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users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with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decompiler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outputs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effectLst/>
                <a:latin typeface="Menlo" panose="020B0609030804020204" pitchFamily="49" charset="0"/>
              </a:rPr>
              <a:t>Collected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data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with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comprehensive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questions</a:t>
            </a:r>
            <a:endParaRPr lang="de-DE" dirty="0">
              <a:effectLst/>
              <a:latin typeface="Menlo" panose="020B06090308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Menlo" panose="020B0609030804020204" pitchFamily="49" charset="0"/>
              </a:rPr>
              <a:t>And </a:t>
            </a:r>
            <a:r>
              <a:rPr lang="de-DE" dirty="0" err="1">
                <a:effectLst/>
                <a:latin typeface="Menlo" panose="020B0609030804020204" pitchFamily="49" charset="0"/>
              </a:rPr>
              <a:t>asked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many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questions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about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preferences</a:t>
            </a:r>
            <a:r>
              <a:rPr lang="de-DE" dirty="0">
                <a:effectLst/>
                <a:latin typeface="Menlo" panose="020B0609030804020204" pitchFamily="49" charset="0"/>
              </a:rPr>
              <a:t> and </a:t>
            </a:r>
            <a:r>
              <a:rPr lang="de-DE" dirty="0" err="1">
                <a:effectLst/>
                <a:latin typeface="Menlo" panose="020B0609030804020204" pitchFamily="49" charset="0"/>
              </a:rPr>
              <a:t>readability</a:t>
            </a:r>
            <a:r>
              <a:rPr lang="de-DE" dirty="0">
                <a:effectLst/>
                <a:latin typeface="Menlo" panose="020B0609030804020204" pitchFamily="49" charset="0"/>
              </a:rPr>
              <a:t> </a:t>
            </a:r>
            <a:r>
              <a:rPr lang="de-DE" dirty="0" err="1">
                <a:effectLst/>
                <a:latin typeface="Menlo" panose="020B0609030804020204" pitchFamily="49" charset="0"/>
              </a:rPr>
              <a:t>aspects</a:t>
            </a:r>
            <a:endParaRPr lang="de-DE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848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survey</a:t>
            </a:r>
            <a:r>
              <a:rPr lang="de-DE" dirty="0"/>
              <a:t> 1</a:t>
            </a:r>
          </a:p>
          <a:p>
            <a:r>
              <a:rPr lang="de-DE" dirty="0" err="1"/>
              <a:t>Restructuring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Respondants</a:t>
            </a:r>
            <a:endParaRPr lang="de-DE" dirty="0"/>
          </a:p>
          <a:p>
            <a:r>
              <a:rPr lang="de-DE" dirty="0"/>
              <a:t>Given </a:t>
            </a:r>
            <a:r>
              <a:rPr lang="de-DE" dirty="0" err="1"/>
              <a:t>function</a:t>
            </a:r>
            <a:r>
              <a:rPr lang="de-DE" dirty="0"/>
              <a:t> was </a:t>
            </a:r>
            <a:r>
              <a:rPr lang="de-DE" dirty="0" err="1"/>
              <a:t>restructured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decompilers</a:t>
            </a:r>
            <a:r>
              <a:rPr lang="de-DE" dirty="0"/>
              <a:t>.</a:t>
            </a:r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switch,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if-else</a:t>
            </a:r>
            <a:r>
              <a:rPr lang="de-DE" dirty="0"/>
              <a:t>,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if-else</a:t>
            </a:r>
            <a:r>
              <a:rPr lang="de-DE" dirty="0"/>
              <a:t> and </a:t>
            </a:r>
            <a:r>
              <a:rPr lang="de-DE" dirty="0" err="1"/>
              <a:t>goto</a:t>
            </a:r>
            <a:endParaRPr lang="de-DE" dirty="0"/>
          </a:p>
          <a:p>
            <a:r>
              <a:rPr lang="de-DE" dirty="0" err="1"/>
              <a:t>Respondents</a:t>
            </a:r>
            <a:r>
              <a:rPr lang="de-DE" dirty="0"/>
              <a:t> </a:t>
            </a:r>
            <a:r>
              <a:rPr lang="de-DE" dirty="0" err="1"/>
              <a:t>preferred</a:t>
            </a:r>
            <a:r>
              <a:rPr lang="de-DE" dirty="0"/>
              <a:t> switch, </a:t>
            </a:r>
            <a:r>
              <a:rPr lang="de-DE" dirty="0" err="1"/>
              <a:t>didnt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goto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97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restructured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Multiple </a:t>
            </a:r>
            <a:r>
              <a:rPr lang="de-DE" dirty="0" err="1"/>
              <a:t>exit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dream</a:t>
            </a:r>
            <a:endParaRPr lang="de-DE" dirty="0"/>
          </a:p>
          <a:p>
            <a:pPr lvl="1"/>
            <a:r>
              <a:rPr lang="de-DE" dirty="0" err="1"/>
              <a:t>Left</a:t>
            </a:r>
            <a:r>
              <a:rPr lang="de-DE" dirty="0"/>
              <a:t> multi-exit</a:t>
            </a:r>
          </a:p>
          <a:p>
            <a:pPr lvl="1"/>
            <a:r>
              <a:rPr lang="de-DE" dirty="0"/>
              <a:t>Middle </a:t>
            </a:r>
            <a:r>
              <a:rPr lang="de-DE" dirty="0" err="1"/>
              <a:t>goto</a:t>
            </a:r>
            <a:endParaRPr lang="de-DE" dirty="0"/>
          </a:p>
          <a:p>
            <a:pPr lvl="1"/>
            <a:r>
              <a:rPr lang="de-DE" dirty="0"/>
              <a:t>Right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goto</a:t>
            </a:r>
            <a:endParaRPr lang="de-DE" dirty="0"/>
          </a:p>
          <a:p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preferred</a:t>
            </a:r>
            <a:r>
              <a:rPr lang="de-DE" dirty="0"/>
              <a:t> </a:t>
            </a:r>
            <a:r>
              <a:rPr lang="de-DE" dirty="0" err="1"/>
              <a:t>goto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multi-exit</a:t>
            </a:r>
          </a:p>
          <a:p>
            <a:r>
              <a:rPr lang="de-DE" dirty="0"/>
              <a:t>Still,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goto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593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701" y="6165380"/>
            <a:ext cx="10944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901" y="476823"/>
            <a:ext cx="11234612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901" y="1773238"/>
            <a:ext cx="11234611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dirty="0"/>
              <a:t>Formatvorlage des Untertitelmasters durch Klicken bearbeiten</a:t>
            </a:r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9360453" y="6237390"/>
            <a:ext cx="2496347" cy="5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900" y="404813"/>
            <a:ext cx="11234612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901" y="2492870"/>
            <a:ext cx="11234612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Rechteck 4" descr="valid_FHG_layout"/>
          <p:cNvSpPr/>
          <p:nvPr userDrawn="1"/>
        </p:nvSpPr>
        <p:spPr bwMode="auto">
          <a:xfrm>
            <a:off x="6384077" y="6957491"/>
            <a:ext cx="5807923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  <p:pic>
        <p:nvPicPr>
          <p:cNvPr id="6" name="Grafik 5" descr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21" y="3429001"/>
            <a:ext cx="4321162" cy="11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15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 userDrawn="1"/>
        </p:nvSpPr>
        <p:spPr bwMode="auto">
          <a:xfrm flipV="1">
            <a:off x="625701" y="6165380"/>
            <a:ext cx="10944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901" y="476823"/>
            <a:ext cx="11234612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7901" y="1773238"/>
            <a:ext cx="11234611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2" name="Line 12"/>
          <p:cNvSpPr>
            <a:spLocks noChangeShapeType="1"/>
          </p:cNvSpPr>
          <p:nvPr userDrawn="1"/>
        </p:nvSpPr>
        <p:spPr bwMode="auto">
          <a:xfrm flipV="1">
            <a:off x="477900" y="404813"/>
            <a:ext cx="11234612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Line 13"/>
          <p:cNvSpPr>
            <a:spLocks noChangeShapeType="1"/>
          </p:cNvSpPr>
          <p:nvPr userDrawn="1"/>
        </p:nvSpPr>
        <p:spPr bwMode="auto">
          <a:xfrm>
            <a:off x="477901" y="2492870"/>
            <a:ext cx="11234612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77901" y="2636890"/>
            <a:ext cx="11234611" cy="338447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Rechteck 13" descr="valid_FHG_layout"/>
          <p:cNvSpPr/>
          <p:nvPr userDrawn="1"/>
        </p:nvSpPr>
        <p:spPr bwMode="auto">
          <a:xfrm>
            <a:off x="6384077" y="6957491"/>
            <a:ext cx="5807923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428371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901" y="476823"/>
            <a:ext cx="11088399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77900" y="1773238"/>
            <a:ext cx="11090101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 flipV="1">
            <a:off x="477900" y="404813"/>
            <a:ext cx="11234612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477901" y="1558800"/>
            <a:ext cx="11234612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4077" y="6957491"/>
            <a:ext cx="5807923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349666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901" y="476823"/>
            <a:ext cx="11088399" cy="503905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77900" y="1773238"/>
            <a:ext cx="11090101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 flipV="1">
            <a:off x="477900" y="404813"/>
            <a:ext cx="11234612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477900" y="1073944"/>
            <a:ext cx="11234612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4077" y="6957491"/>
            <a:ext cx="5807923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295332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901" y="334800"/>
            <a:ext cx="11234612" cy="369332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7901" y="1773238"/>
            <a:ext cx="11234611" cy="42481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hteck 7" descr="valid_FHG_layout"/>
          <p:cNvSpPr/>
          <p:nvPr userDrawn="1"/>
        </p:nvSpPr>
        <p:spPr bwMode="auto">
          <a:xfrm>
            <a:off x="6384077" y="6957491"/>
            <a:ext cx="5807923" cy="396055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r>
              <a:rPr lang="de-DE" sz="900" dirty="0">
                <a:solidFill>
                  <a:schemeClr val="tx2"/>
                </a:solidFill>
              </a:rPr>
              <a:t>Diesen Kasten nicht löschen (ist für die Funktion der Folie wichtig)</a:t>
            </a:r>
          </a:p>
        </p:txBody>
      </p:sp>
    </p:spTree>
    <p:extLst>
      <p:ext uri="{BB962C8B-B14F-4D97-AF65-F5344CB8AC3E}">
        <p14:creationId xmlns:p14="http://schemas.microsoft.com/office/powerpoint/2010/main" val="254184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23114" y="2816230"/>
            <a:ext cx="7489807" cy="828794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3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901" y="334800"/>
            <a:ext cx="11247313" cy="1225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901" y="1774800"/>
            <a:ext cx="11234612" cy="424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77900" y="6165380"/>
            <a:ext cx="11234612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0" y="6993540"/>
            <a:ext cx="5832909" cy="324000"/>
            <a:chOff x="0" y="7101510"/>
            <a:chExt cx="5832150" cy="324000"/>
          </a:xfrm>
        </p:grpSpPr>
        <p:sp>
          <p:nvSpPr>
            <p:cNvPr id="19" name="Rechteck 18"/>
            <p:cNvSpPr/>
            <p:nvPr userDrawn="1"/>
          </p:nvSpPr>
          <p:spPr>
            <a:xfrm>
              <a:off x="0" y="7101510"/>
              <a:ext cx="180000" cy="32400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23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156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125</a:t>
              </a: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942025" y="7101510"/>
              <a:ext cx="180000" cy="324000"/>
            </a:xfrm>
            <a:prstGeom prst="rect">
              <a:avLst/>
            </a:prstGeom>
            <a:solidFill>
              <a:srgbClr val="F294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242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148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1884050" y="7101510"/>
              <a:ext cx="180000" cy="324000"/>
            </a:xfrm>
            <a:prstGeom prst="rect">
              <a:avLst/>
            </a:prstGeom>
            <a:solidFill>
              <a:srgbClr val="1F82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31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130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192</a:t>
              </a:r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2826075" y="7101510"/>
              <a:ext cx="180000" cy="324000"/>
            </a:xfrm>
            <a:prstGeom prst="rect">
              <a:avLst/>
            </a:prstGeom>
            <a:solidFill>
              <a:srgbClr val="E200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226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26</a:t>
              </a: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3768100" y="7101510"/>
              <a:ext cx="180000" cy="324000"/>
            </a:xfrm>
            <a:prstGeom prst="rect">
              <a:avLst/>
            </a:prstGeom>
            <a:solidFill>
              <a:srgbClr val="B1C8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95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200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0</a:t>
              </a:r>
            </a:p>
          </p:txBody>
        </p:sp>
        <p:sp>
          <p:nvSpPr>
            <p:cNvPr id="24" name="Rechteck 23"/>
            <p:cNvSpPr/>
            <p:nvPr userDrawn="1"/>
          </p:nvSpPr>
          <p:spPr>
            <a:xfrm>
              <a:off x="4710125" y="7101510"/>
              <a:ext cx="180000" cy="324000"/>
            </a:xfrm>
            <a:prstGeom prst="rect">
              <a:avLst/>
            </a:prstGeom>
            <a:solidFill>
              <a:srgbClr val="FEEFD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254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239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214</a:t>
              </a:r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5652150" y="7101510"/>
              <a:ext cx="180000" cy="32400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24000" tIns="36000" rIns="0" bIns="0" rtlCol="0" anchor="ctr" anchorCtr="0"/>
            <a:lstStyle/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R 225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G 227</a:t>
              </a:r>
            </a:p>
            <a:p>
              <a:pPr algn="l">
                <a:lnSpc>
                  <a:spcPts val="600"/>
                </a:lnSpc>
              </a:pPr>
              <a:r>
                <a:rPr lang="de-DE" sz="900" dirty="0">
                  <a:solidFill>
                    <a:schemeClr val="tx1"/>
                  </a:solidFill>
                </a:rPr>
                <a:t>B 227</a:t>
              </a:r>
            </a:p>
          </p:txBody>
        </p:sp>
      </p:grpSp>
      <p:pic>
        <p:nvPicPr>
          <p:cNvPr id="2" name="Grafik 1" descr="Logo_ausgetauscht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91" y="6300001"/>
            <a:ext cx="1417822" cy="386949"/>
          </a:xfrm>
          <a:prstGeom prst="rect">
            <a:avLst/>
          </a:prstGeom>
        </p:spPr>
      </p:pic>
      <p:sp>
        <p:nvSpPr>
          <p:cNvPr id="15" name="Text Box 8"/>
          <p:cNvSpPr txBox="1">
            <a:spLocks noChangeArrowheads="1"/>
          </p:cNvSpPr>
          <p:nvPr userDrawn="1"/>
        </p:nvSpPr>
        <p:spPr bwMode="auto">
          <a:xfrm>
            <a:off x="581401" y="6630619"/>
            <a:ext cx="2965836" cy="123111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b="0" dirty="0">
                <a:solidFill>
                  <a:schemeClr val="bg2"/>
                </a:solidFill>
              </a:rPr>
              <a:t>© </a:t>
            </a:r>
            <a:r>
              <a:rPr lang="de-DE" sz="800" b="0" dirty="0" err="1">
                <a:solidFill>
                  <a:schemeClr val="bg2"/>
                </a:solidFill>
              </a:rPr>
              <a:t>Cyber</a:t>
            </a:r>
            <a:r>
              <a:rPr lang="de-DE" sz="800" b="0" dirty="0">
                <a:solidFill>
                  <a:schemeClr val="bg2"/>
                </a:solidFill>
              </a:rPr>
              <a:t> Analysis &amp; Defense Department, Fraunhofer FKIE</a:t>
            </a:r>
          </a:p>
        </p:txBody>
      </p:sp>
      <p:sp>
        <p:nvSpPr>
          <p:cNvPr id="16" name="Text Box 8"/>
          <p:cNvSpPr txBox="1">
            <a:spLocks noChangeArrowheads="1"/>
          </p:cNvSpPr>
          <p:nvPr userDrawn="1"/>
        </p:nvSpPr>
        <p:spPr bwMode="auto">
          <a:xfrm>
            <a:off x="581400" y="6451270"/>
            <a:ext cx="3714400" cy="12311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de-DE" sz="800" b="0" dirty="0">
                <a:solidFill>
                  <a:schemeClr val="bg2"/>
                </a:solidFill>
              </a:rPr>
              <a:t>March 3rd 2023, Workshop on Binary Analysis Research (BAR) 2023, San Diego, CA, USA</a:t>
            </a:r>
          </a:p>
        </p:txBody>
      </p:sp>
      <p:sp>
        <p:nvSpPr>
          <p:cNvPr id="17" name="Text Box 8"/>
          <p:cNvSpPr txBox="1">
            <a:spLocks noChangeArrowheads="1"/>
          </p:cNvSpPr>
          <p:nvPr userDrawn="1"/>
        </p:nvSpPr>
        <p:spPr bwMode="auto">
          <a:xfrm>
            <a:off x="581401" y="6271921"/>
            <a:ext cx="2965836" cy="123111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b="1" dirty="0">
                <a:solidFill>
                  <a:schemeClr val="bg2"/>
                </a:solidFill>
              </a:rPr>
              <a:t>Slide </a:t>
            </a:r>
            <a:fld id="{55C4969F-8054-4C4F-9574-6C4897AD2113}" type="slidenum">
              <a:rPr lang="de-DE" sz="800" b="1">
                <a:solidFill>
                  <a:schemeClr val="bg2"/>
                </a:solidFill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sz="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2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79" r:id="rId3"/>
    <p:sldLayoutId id="2147483682" r:id="rId4"/>
    <p:sldLayoutId id="2147483674" r:id="rId5"/>
    <p:sldLayoutId id="2147483681" r:id="rId6"/>
  </p:sldLayoutIdLst>
  <p:hf hdr="0" ftr="0" dt="0"/>
  <p:txStyles>
    <p:titleStyle>
      <a:lvl1pPr marL="0" indent="0" algn="l" defTabSz="5040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6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8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4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800000" indent="-360000" algn="l" defTabSz="360000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gbolt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hyperlink" Target="https://github.com/steffenenders/dewolf-survey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hex-rays.com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ghidra-sre.org/" TargetMode="Externa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hyperlink" Target="https://mobile.twitter.com/retdec" TargetMode="External"/><Relationship Id="rId5" Type="http://schemas.openxmlformats.org/officeDocument/2006/relationships/image" Target="../media/image6.jpeg"/><Relationship Id="rId15" Type="http://schemas.openxmlformats.org/officeDocument/2006/relationships/hyperlink" Target="https://binary.ninja/" TargetMode="External"/><Relationship Id="rId10" Type="http://schemas.openxmlformats.org/officeDocument/2006/relationships/hyperlink" Target="https://www.qbssoftware.com/jeb-decompiler.html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revng" TargetMode="External"/><Relationship Id="rId14" Type="http://schemas.openxmlformats.org/officeDocument/2006/relationships/hyperlink" Target="https://github.com/USECAP/drea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microsoft.com/office/2014/relationships/chartEx" Target="../charts/chartEx1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100" dirty="0" err="1"/>
              <a:t>Dewolf</a:t>
            </a:r>
            <a:r>
              <a:rPr lang="de-DE" sz="3100" dirty="0"/>
              <a:t>: </a:t>
            </a:r>
            <a:r>
              <a:rPr lang="de-DE" sz="3100" dirty="0" err="1"/>
              <a:t>Improving</a:t>
            </a:r>
            <a:r>
              <a:rPr lang="de-DE" sz="3100" dirty="0"/>
              <a:t> </a:t>
            </a:r>
            <a:r>
              <a:rPr lang="de-DE" sz="3100" dirty="0" err="1"/>
              <a:t>Decompilation</a:t>
            </a:r>
            <a:br>
              <a:rPr lang="de-DE" sz="3100" dirty="0"/>
            </a:br>
            <a:r>
              <a:rPr lang="de-DE" sz="3100" dirty="0" err="1"/>
              <a:t>by</a:t>
            </a:r>
            <a:r>
              <a:rPr lang="de-DE" sz="3100" dirty="0"/>
              <a:t> </a:t>
            </a:r>
            <a:r>
              <a:rPr lang="de-DE" sz="3100" dirty="0" err="1"/>
              <a:t>leveraging</a:t>
            </a:r>
            <a:r>
              <a:rPr lang="de-DE" sz="3100" dirty="0"/>
              <a:t> </a:t>
            </a:r>
            <a:r>
              <a:rPr lang="de-DE" sz="3100" dirty="0" err="1"/>
              <a:t>user</a:t>
            </a:r>
            <a:r>
              <a:rPr lang="de-DE" sz="3100" dirty="0"/>
              <a:t> </a:t>
            </a:r>
            <a:r>
              <a:rPr lang="de-DE" sz="3100" dirty="0" err="1"/>
              <a:t>surveys</a:t>
            </a:r>
            <a:endParaRPr lang="de-DE" sz="3100" kern="1200" dirty="0">
              <a:solidFill>
                <a:srgbClr val="00B093"/>
              </a:solidFill>
              <a:latin typeface="Frutiger LT Com 65 Bold" pitchFamily="34" charset="0"/>
              <a:ea typeface="+mn-ea"/>
              <a:cs typeface="+mn-cs"/>
            </a:endParaRPr>
          </a:p>
        </p:txBody>
      </p:sp>
      <p:pic>
        <p:nvPicPr>
          <p:cNvPr id="6" name="Bild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" r="2914"/>
          <a:stretch/>
        </p:blipFill>
        <p:spPr>
          <a:xfrm>
            <a:off x="478633" y="2629879"/>
            <a:ext cx="11233150" cy="3400576"/>
          </a:xfrm>
          <a:prstGeom prst="rect">
            <a:avLst/>
          </a:prstGeom>
        </p:spPr>
      </p:pic>
      <p:sp>
        <p:nvSpPr>
          <p:cNvPr id="8" name="Rectangle 31"/>
          <p:cNvSpPr>
            <a:spLocks/>
          </p:cNvSpPr>
          <p:nvPr/>
        </p:nvSpPr>
        <p:spPr bwMode="auto">
          <a:xfrm>
            <a:off x="461904" y="1688089"/>
            <a:ext cx="11249879" cy="7257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de-DE" sz="1600" b="1" i="0" u="none" strike="noStrike" dirty="0">
                <a:solidFill>
                  <a:srgbClr val="212529"/>
                </a:solidFill>
                <a:effectLst/>
                <a:latin typeface="hind" panose="020B0604020202020204" pitchFamily="34" charset="0"/>
              </a:rPr>
              <a:t>Steffen Enders</a:t>
            </a:r>
            <a:r>
              <a:rPr lang="de-DE" sz="1600" b="0" i="0" u="none" strike="noStrike" dirty="0">
                <a:solidFill>
                  <a:srgbClr val="212529"/>
                </a:solidFill>
                <a:effectLst/>
                <a:latin typeface="hind" panose="020B0604020202020204" pitchFamily="34" charset="0"/>
              </a:rPr>
              <a:t>, Eva-Maria C. </a:t>
            </a:r>
            <a:r>
              <a:rPr lang="de-DE" sz="1600" b="0" i="0" u="none" strike="noStrike" dirty="0" err="1">
                <a:solidFill>
                  <a:srgbClr val="212529"/>
                </a:solidFill>
                <a:effectLst/>
                <a:latin typeface="hind" panose="020B0604020202020204" pitchFamily="34" charset="0"/>
              </a:rPr>
              <a:t>Behner</a:t>
            </a:r>
            <a:r>
              <a:rPr lang="de-DE" sz="1600" b="0" i="0" u="none" strike="noStrike" dirty="0">
                <a:solidFill>
                  <a:srgbClr val="212529"/>
                </a:solidFill>
                <a:effectLst/>
                <a:latin typeface="hind" panose="020B0604020202020204" pitchFamily="34" charset="0"/>
              </a:rPr>
              <a:t>, Niklas Bergmann, </a:t>
            </a:r>
            <a:r>
              <a:rPr lang="de-DE" sz="1600" b="0" i="0" u="none" strike="noStrike" dirty="0" err="1">
                <a:solidFill>
                  <a:srgbClr val="212529"/>
                </a:solidFill>
                <a:effectLst/>
                <a:latin typeface="hind" panose="020B0604020202020204" pitchFamily="34" charset="0"/>
              </a:rPr>
              <a:t>Mariia</a:t>
            </a:r>
            <a:r>
              <a:rPr lang="de-DE" sz="1600" b="0" i="0" u="none" strike="noStrike" dirty="0">
                <a:solidFill>
                  <a:srgbClr val="212529"/>
                </a:solidFill>
                <a:effectLst/>
                <a:latin typeface="hind" panose="020B0604020202020204" pitchFamily="34" charset="0"/>
              </a:rPr>
              <a:t> </a:t>
            </a:r>
            <a:r>
              <a:rPr lang="de-DE" sz="1600" b="0" i="0" u="none" strike="noStrike" dirty="0" err="1">
                <a:solidFill>
                  <a:srgbClr val="212529"/>
                </a:solidFill>
                <a:effectLst/>
                <a:latin typeface="hind" panose="020B0604020202020204" pitchFamily="34" charset="0"/>
              </a:rPr>
              <a:t>Rybalka</a:t>
            </a:r>
            <a:r>
              <a:rPr lang="de-DE" sz="1600" b="0" i="0" u="none" strike="noStrike" dirty="0">
                <a:solidFill>
                  <a:srgbClr val="212529"/>
                </a:solidFill>
                <a:effectLst/>
                <a:latin typeface="hind" panose="020B0604020202020204" pitchFamily="34" charset="0"/>
              </a:rPr>
              <a:t>,</a:t>
            </a:r>
            <a:br>
              <a:rPr lang="de-DE" sz="1600" b="0" i="0" u="none" strike="noStrike" dirty="0">
                <a:solidFill>
                  <a:srgbClr val="212529"/>
                </a:solidFill>
                <a:effectLst/>
                <a:latin typeface="hind" panose="020B0604020202020204" pitchFamily="34" charset="0"/>
              </a:rPr>
            </a:br>
            <a:r>
              <a:rPr lang="de-DE" sz="1600" b="0" i="0" u="none" strike="noStrike" dirty="0">
                <a:solidFill>
                  <a:srgbClr val="212529"/>
                </a:solidFill>
                <a:effectLst/>
                <a:latin typeface="hind" panose="020B0604020202020204" pitchFamily="34" charset="0"/>
              </a:rPr>
              <a:t>Elmar Padilla, Er Xue Hui, Henry Low, Nicholas Sim</a:t>
            </a:r>
            <a:br>
              <a:rPr lang="de-DE" sz="1600" b="0" i="0" u="none" strike="noStrike" dirty="0">
                <a:solidFill>
                  <a:srgbClr val="212529"/>
                </a:solidFill>
                <a:effectLst/>
                <a:latin typeface="hind" panose="020B0604020202020204" pitchFamily="34" charset="0"/>
              </a:rPr>
            </a:br>
            <a:r>
              <a:rPr lang="de-DE" sz="1600" dirty="0" err="1">
                <a:solidFill>
                  <a:srgbClr val="00B093"/>
                </a:solidFill>
                <a:latin typeface="Frutiger LT Com 65 Bold" pitchFamily="34" charset="0"/>
                <a:sym typeface="Frutiger LT Com 65 Bold" pitchFamily="34" charset="0"/>
              </a:rPr>
              <a:t>steffen.enders@fkie.fraunhofer.de</a:t>
            </a:r>
            <a:endParaRPr lang="en-US" sz="1600" dirty="0">
              <a:solidFill>
                <a:srgbClr val="00B093"/>
              </a:solidFill>
              <a:latin typeface="Frutiger LT Com 65 Bold" pitchFamily="34" charset="0"/>
              <a:sym typeface="Frutiger LT Com 65 Bold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41FEF1-65FC-C761-09DC-B22E177FEEB4}"/>
              </a:ext>
            </a:extLst>
          </p:cNvPr>
          <p:cNvSpPr txBox="1"/>
          <p:nvPr/>
        </p:nvSpPr>
        <p:spPr>
          <a:xfrm>
            <a:off x="7896200" y="2057421"/>
            <a:ext cx="390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/>
              <a:t>2023-03-03 | BAR Workshop, San Diego</a:t>
            </a:r>
          </a:p>
        </p:txBody>
      </p:sp>
    </p:spTree>
    <p:extLst>
      <p:ext uri="{BB962C8B-B14F-4D97-AF65-F5344CB8AC3E}">
        <p14:creationId xmlns:p14="http://schemas.microsoft.com/office/powerpoint/2010/main" val="251090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Survey 1 TL;DR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idx="1"/>
          </p:nvPr>
        </p:nvSpPr>
        <p:spPr>
          <a:xfrm>
            <a:off x="477902" y="2060848"/>
            <a:ext cx="11234611" cy="23758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Readability depends on user preference </a:t>
            </a:r>
            <a:r>
              <a:rPr lang="en-US" i="1" dirty="0"/>
              <a:t>and</a:t>
            </a:r>
            <a:r>
              <a:rPr lang="en-US" dirty="0"/>
              <a:t> the given analysis task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Users crave configurable </a:t>
            </a:r>
            <a:r>
              <a:rPr lang="en-US" dirty="0" err="1"/>
              <a:t>decompilers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Readability &gt; Assembly 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Identified many aspects with room for improvements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Instruction Idioms, Switch Reconstruction, … </a:t>
            </a:r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lvl="1"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3372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F1D6510-9D01-2B00-79AE-46BCE7AA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01" y="467280"/>
            <a:ext cx="11234612" cy="369332"/>
          </a:xfrm>
        </p:spPr>
        <p:txBody>
          <a:bodyPr/>
          <a:lstStyle/>
          <a:p>
            <a:r>
              <a:rPr lang="de-DE" dirty="0" err="1"/>
              <a:t>Contributions</a:t>
            </a:r>
            <a:endParaRPr lang="de-DE" dirty="0"/>
          </a:p>
        </p:txBody>
      </p:sp>
      <p:sp>
        <p:nvSpPr>
          <p:cNvPr id="47" name="Inhaltsplatzhalter 7">
            <a:extLst>
              <a:ext uri="{FF2B5EF4-FFF2-40B4-BE49-F238E27FC236}">
                <a16:creationId xmlns:a16="http://schemas.microsoft.com/office/drawing/2014/main" id="{E14A3D5A-7863-D5B2-8067-25193368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3" y="1772816"/>
            <a:ext cx="7057527" cy="42485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Various improvements for DREAM to get academia “back on track”</a:t>
            </a:r>
            <a:br>
              <a:rPr lang="en-US" dirty="0"/>
            </a:br>
            <a:r>
              <a:rPr lang="en-US" dirty="0"/>
              <a:t>with commercial state-of-the-art </a:t>
            </a:r>
            <a:r>
              <a:rPr lang="en-US" dirty="0" err="1"/>
              <a:t>decompilers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err="1"/>
              <a:t>dewolf</a:t>
            </a:r>
            <a:r>
              <a:rPr lang="en-US" b="1" dirty="0"/>
              <a:t> </a:t>
            </a:r>
            <a:r>
              <a:rPr lang="en-US" b="1" dirty="0" err="1"/>
              <a:t>Decompiler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/>
              <a:t>highly configurable, easily expandable, and open-source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Available in Binary Ninja’s Plugin Manager and on </a:t>
            </a: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dogbolt.org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We publish all survey results [1]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1460D8F-A11A-D7BE-ACB9-DFA86C688ECF}"/>
              </a:ext>
            </a:extLst>
          </p:cNvPr>
          <p:cNvSpPr txBox="1"/>
          <p:nvPr/>
        </p:nvSpPr>
        <p:spPr>
          <a:xfrm>
            <a:off x="477901" y="5744389"/>
            <a:ext cx="3451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https://github.com/steffenenders/dewolf-surveys</a:t>
            </a:r>
            <a:endParaRPr lang="de-DE" sz="1200" dirty="0">
              <a:solidFill>
                <a:schemeClr val="tx2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80FFA4-9E9F-D36C-009A-503157C06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836612"/>
            <a:ext cx="4655840" cy="46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6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F1D6510-9D01-2B00-79AE-46BCE7AA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dewolf</a:t>
            </a:r>
            <a:r>
              <a:rPr lang="de-DE" dirty="0"/>
              <a:t> </a:t>
            </a:r>
            <a:r>
              <a:rPr lang="de-DE" dirty="0" err="1">
                <a:solidFill>
                  <a:schemeClr val="bg2"/>
                </a:solidFill>
              </a:rPr>
              <a:t>Overview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B45403-C58B-C31C-AA7A-7386640E578B}"/>
              </a:ext>
            </a:extLst>
          </p:cNvPr>
          <p:cNvGrpSpPr/>
          <p:nvPr/>
        </p:nvGrpSpPr>
        <p:grpSpPr>
          <a:xfrm>
            <a:off x="191344" y="1412776"/>
            <a:ext cx="2879625" cy="4635993"/>
            <a:chOff x="190550" y="1182822"/>
            <a:chExt cx="2879625" cy="4635993"/>
          </a:xfrm>
        </p:grpSpPr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6DC46A95-9C17-90E7-B10B-886B2A9EE1FF}"/>
                </a:ext>
              </a:extLst>
            </p:cNvPr>
            <p:cNvSpPr txBox="1">
              <a:spLocks/>
            </p:cNvSpPr>
            <p:nvPr/>
          </p:nvSpPr>
          <p:spPr>
            <a:xfrm>
              <a:off x="190550" y="1182822"/>
              <a:ext cx="2879625" cy="4635993"/>
            </a:xfrm>
            <a:prstGeom prst="rect">
              <a:avLst/>
            </a:prstGeom>
            <a:solidFill>
              <a:srgbClr val="9FC8BA">
                <a:alpha val="30000"/>
              </a:srgbClr>
            </a:solidFill>
            <a:ln w="25400">
              <a:noFill/>
            </a:ln>
          </p:spPr>
          <p:txBody>
            <a:bodyPr/>
            <a:lstStyle>
              <a:lvl1pPr marL="360000" indent="-360000" algn="l" defTabSz="360000" rtl="0" eaLnBrk="1" fontAlgn="base" hangingPunct="1">
                <a:spcBef>
                  <a:spcPct val="0"/>
                </a:spcBef>
                <a:spcAft>
                  <a:spcPts val="900"/>
                </a:spcAft>
                <a:buClr>
                  <a:schemeClr val="tx2"/>
                </a:buClr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20000" indent="-360000" algn="l" defTabSz="360000" rtl="0" eaLnBrk="1" fontAlgn="base" hangingPunct="1">
                <a:spcBef>
                  <a:spcPct val="0"/>
                </a:spcBef>
                <a:spcAft>
                  <a:spcPts val="900"/>
                </a:spcAft>
                <a:buClr>
                  <a:schemeClr val="bg2"/>
                </a:buClr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2pPr>
              <a:lvl3pPr marL="1080000" indent="-360000" algn="l" defTabSz="360000" rtl="0" eaLnBrk="1" fontAlgn="base" hangingPunct="1">
                <a:spcBef>
                  <a:spcPct val="0"/>
                </a:spcBef>
                <a:spcAft>
                  <a:spcPts val="900"/>
                </a:spcAft>
                <a:buClr>
                  <a:schemeClr val="bg2"/>
                </a:buClr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3pPr>
              <a:lvl4pPr marL="1440000" indent="-360000" algn="l" defTabSz="360000" rtl="0" eaLnBrk="1" fontAlgn="base" hangingPunct="1">
                <a:spcBef>
                  <a:spcPct val="0"/>
                </a:spcBef>
                <a:spcAft>
                  <a:spcPts val="900"/>
                </a:spcAft>
                <a:buClr>
                  <a:schemeClr val="bg2"/>
                </a:buClr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4pPr>
              <a:lvl5pPr marL="1800000" indent="-360000" algn="l" defTabSz="360000" rtl="0" eaLnBrk="1" fontAlgn="base" hangingPunct="1">
                <a:spcBef>
                  <a:spcPct val="0"/>
                </a:spcBef>
                <a:spcAft>
                  <a:spcPts val="900"/>
                </a:spcAft>
                <a:buClr>
                  <a:schemeClr val="bg2"/>
                </a:buClr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5pPr>
              <a:lvl6pPr marL="1887538" indent="-358775" algn="l" rtl="0" eaLnBrk="1" fontAlgn="base" hangingPunct="1">
                <a:spcBef>
                  <a:spcPct val="0"/>
                </a:spcBef>
                <a:spcAft>
                  <a:spcPct val="40000"/>
                </a:spcAft>
                <a:buClr>
                  <a:schemeClr val="bg2"/>
                </a:buClr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6pPr>
              <a:lvl7pPr marL="2344738" indent="-358775" algn="l" rtl="0" eaLnBrk="1" fontAlgn="base" hangingPunct="1">
                <a:spcBef>
                  <a:spcPct val="0"/>
                </a:spcBef>
                <a:spcAft>
                  <a:spcPct val="40000"/>
                </a:spcAft>
                <a:buClr>
                  <a:schemeClr val="bg2"/>
                </a:buClr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7pPr>
              <a:lvl8pPr marL="2801938" indent="-358775" algn="l" rtl="0" eaLnBrk="1" fontAlgn="base" hangingPunct="1">
                <a:spcBef>
                  <a:spcPct val="0"/>
                </a:spcBef>
                <a:spcAft>
                  <a:spcPct val="40000"/>
                </a:spcAft>
                <a:buClr>
                  <a:schemeClr val="bg2"/>
                </a:buClr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8pPr>
              <a:lvl9pPr marL="3259138" indent="-358775" algn="l" rtl="0" eaLnBrk="1" fontAlgn="base" hangingPunct="1">
                <a:spcBef>
                  <a:spcPct val="0"/>
                </a:spcBef>
                <a:spcAft>
                  <a:spcPct val="40000"/>
                </a:spcAft>
                <a:buClr>
                  <a:schemeClr val="bg2"/>
                </a:buClr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</a:pPr>
              <a:r>
                <a:rPr lang="en-US" sz="2200" kern="0" dirty="0"/>
                <a:t>Frontend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F688614-F856-C147-A771-A35FF347BC99}"/>
                </a:ext>
              </a:extLst>
            </p:cNvPr>
            <p:cNvSpPr txBox="1"/>
            <p:nvPr/>
          </p:nvSpPr>
          <p:spPr>
            <a:xfrm>
              <a:off x="1084147" y="1728152"/>
              <a:ext cx="1081685" cy="6093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0010 1110</a:t>
              </a:r>
            </a:p>
            <a:p>
              <a:r>
                <a:rPr lang="en-US" sz="1400" dirty="0">
                  <a:latin typeface="+mn-lt"/>
                </a:rPr>
                <a:t>1100 0001</a:t>
              </a:r>
              <a:endParaRPr lang="de-DE" sz="1400" dirty="0">
                <a:latin typeface="+mn-lt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0F72613-5E92-2EBF-3FAA-96469E807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90" y="2820427"/>
              <a:ext cx="2661998" cy="702598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CD50C7E-07BB-21BB-DCB2-3FDBA0301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79" y="4000881"/>
              <a:ext cx="2776620" cy="469737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8403CAE-8C9C-A2C4-F813-A89D8FD48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662" y="4945220"/>
              <a:ext cx="2466654" cy="685584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</p:pic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000832CF-D305-771A-46CB-C0223290C0EB}"/>
                </a:ext>
              </a:extLst>
            </p:cNvPr>
            <p:cNvGrpSpPr/>
            <p:nvPr/>
          </p:nvGrpSpPr>
          <p:grpSpPr>
            <a:xfrm>
              <a:off x="1568705" y="2420904"/>
              <a:ext cx="489378" cy="316090"/>
              <a:chOff x="1578854" y="2354324"/>
              <a:chExt cx="489378" cy="316090"/>
            </a:xfrm>
          </p:grpSpPr>
          <p:pic>
            <p:nvPicPr>
              <p:cNvPr id="17" name="Grafik 16" descr="Ein Bild, das Zeichnung enthält.&#10;&#10;Mit sehr hoher Zuverlässigkeit generierte Beschreibung">
                <a:extLst>
                  <a:ext uri="{FF2B5EF4-FFF2-40B4-BE49-F238E27FC236}">
                    <a16:creationId xmlns:a16="http://schemas.microsoft.com/office/drawing/2014/main" id="{412BB51C-60F5-6FEC-04F9-2741AF320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760555" y="2359424"/>
                <a:ext cx="307677" cy="310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Pfeil nach unten 17">
                <a:extLst>
                  <a:ext uri="{FF2B5EF4-FFF2-40B4-BE49-F238E27FC236}">
                    <a16:creationId xmlns:a16="http://schemas.microsoft.com/office/drawing/2014/main" id="{DF88A040-1F96-5CC8-1780-653DA1ACA555}"/>
                  </a:ext>
                </a:extLst>
              </p:cNvPr>
              <p:cNvSpPr/>
              <p:nvPr/>
            </p:nvSpPr>
            <p:spPr>
              <a:xfrm>
                <a:off x="1578854" y="2354324"/>
                <a:ext cx="103018" cy="263983"/>
              </a:xfrm>
              <a:prstGeom prst="downArrow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6DA44BE3-4DAC-F628-E839-B8A8FB7384CD}"/>
                </a:ext>
              </a:extLst>
            </p:cNvPr>
            <p:cNvGrpSpPr/>
            <p:nvPr/>
          </p:nvGrpSpPr>
          <p:grpSpPr>
            <a:xfrm>
              <a:off x="1568705" y="3606458"/>
              <a:ext cx="489378" cy="310990"/>
              <a:chOff x="1578854" y="3526830"/>
              <a:chExt cx="489378" cy="310990"/>
            </a:xfrm>
          </p:grpSpPr>
          <p:sp>
            <p:nvSpPr>
              <p:cNvPr id="15" name="Pfeil nach unten 14">
                <a:extLst>
                  <a:ext uri="{FF2B5EF4-FFF2-40B4-BE49-F238E27FC236}">
                    <a16:creationId xmlns:a16="http://schemas.microsoft.com/office/drawing/2014/main" id="{6379D25B-CF39-847D-7512-4777071BDFC5}"/>
                  </a:ext>
                </a:extLst>
              </p:cNvPr>
              <p:cNvSpPr/>
              <p:nvPr/>
            </p:nvSpPr>
            <p:spPr>
              <a:xfrm>
                <a:off x="1578854" y="3545202"/>
                <a:ext cx="103018" cy="263983"/>
              </a:xfrm>
              <a:prstGeom prst="downArrow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6" name="Grafik 15" descr="Ein Bild, das Zeichnung enthält.&#10;&#10;Mit sehr hoher Zuverlässigkeit generierte Beschreibung">
                <a:extLst>
                  <a:ext uri="{FF2B5EF4-FFF2-40B4-BE49-F238E27FC236}">
                    <a16:creationId xmlns:a16="http://schemas.microsoft.com/office/drawing/2014/main" id="{54E9431B-00F9-C9E3-FEEB-E3C31231D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760555" y="3526830"/>
                <a:ext cx="307677" cy="3109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E4AC9C9B-531A-C6F2-9D5D-62B7B2798BDB}"/>
                </a:ext>
              </a:extLst>
            </p:cNvPr>
            <p:cNvGrpSpPr/>
            <p:nvPr/>
          </p:nvGrpSpPr>
          <p:grpSpPr>
            <a:xfrm>
              <a:off x="1568705" y="4554051"/>
              <a:ext cx="1026956" cy="307737"/>
              <a:chOff x="1578854" y="4584712"/>
              <a:chExt cx="1026956" cy="307737"/>
            </a:xfrm>
          </p:grpSpPr>
          <p:sp>
            <p:nvSpPr>
              <p:cNvPr id="13" name="Pfeil nach unten 12">
                <a:extLst>
                  <a:ext uri="{FF2B5EF4-FFF2-40B4-BE49-F238E27FC236}">
                    <a16:creationId xmlns:a16="http://schemas.microsoft.com/office/drawing/2014/main" id="{7FDA65B2-C7C3-349F-6547-5034F7B9970A}"/>
                  </a:ext>
                </a:extLst>
              </p:cNvPr>
              <p:cNvSpPr/>
              <p:nvPr/>
            </p:nvSpPr>
            <p:spPr>
              <a:xfrm>
                <a:off x="1578854" y="4608215"/>
                <a:ext cx="103018" cy="263983"/>
              </a:xfrm>
              <a:prstGeom prst="downArrow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783C6DD-D9B5-669C-9469-60B6A0DA5BF8}"/>
                  </a:ext>
                </a:extLst>
              </p:cNvPr>
              <p:cNvSpPr txBox="1"/>
              <p:nvPr/>
            </p:nvSpPr>
            <p:spPr>
              <a:xfrm>
                <a:off x="1736599" y="4584712"/>
                <a:ext cx="869211" cy="307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Lifting</a:t>
                </a:r>
                <a:endParaRPr lang="de-DE" sz="1400" dirty="0">
                  <a:latin typeface="+mn-lt"/>
                </a:endParaRPr>
              </a:p>
            </p:txBody>
          </p:sp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0039FFE-E6D1-5223-ED6E-D56CEA63D9E9}"/>
              </a:ext>
            </a:extLst>
          </p:cNvPr>
          <p:cNvGrpSpPr/>
          <p:nvPr/>
        </p:nvGrpSpPr>
        <p:grpSpPr>
          <a:xfrm>
            <a:off x="9089452" y="1412776"/>
            <a:ext cx="2946842" cy="4635993"/>
            <a:chOff x="9088658" y="1182822"/>
            <a:chExt cx="2946842" cy="4635993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BE0789FC-8511-76EB-48FB-5157F5338E1C}"/>
                </a:ext>
              </a:extLst>
            </p:cNvPr>
            <p:cNvSpPr txBox="1">
              <a:spLocks/>
            </p:cNvSpPr>
            <p:nvPr/>
          </p:nvSpPr>
          <p:spPr>
            <a:xfrm>
              <a:off x="9137722" y="1182822"/>
              <a:ext cx="2879625" cy="4635993"/>
            </a:xfrm>
            <a:prstGeom prst="rect">
              <a:avLst/>
            </a:prstGeom>
            <a:solidFill>
              <a:srgbClr val="9FC8BA">
                <a:alpha val="30000"/>
              </a:srgbClr>
            </a:solidFill>
            <a:ln w="25400">
              <a:noFill/>
            </a:ln>
          </p:spPr>
          <p:txBody>
            <a:bodyPr vert="horz" lIns="0" tIns="45714" rIns="91428" bIns="45714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200" dirty="0"/>
                <a:t>Backend</a:t>
              </a: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A9A899D-BDB8-F58B-4EAE-59F4E5912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021" y="3717646"/>
              <a:ext cx="2617034" cy="203655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7E32765-1CE4-4E13-7A97-F2E24C6E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658" y="1660146"/>
              <a:ext cx="2946842" cy="1328968"/>
            </a:xfrm>
            <a:prstGeom prst="rect">
              <a:avLst/>
            </a:prstGeom>
          </p:spPr>
        </p:pic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1DBDD1AF-C000-49C9-BD02-F3E326E2E8FD}"/>
                </a:ext>
              </a:extLst>
            </p:cNvPr>
            <p:cNvGrpSpPr/>
            <p:nvPr/>
          </p:nvGrpSpPr>
          <p:grpSpPr>
            <a:xfrm>
              <a:off x="10333022" y="3068862"/>
              <a:ext cx="1393966" cy="523770"/>
              <a:chOff x="10333022" y="3261140"/>
              <a:chExt cx="1393966" cy="523770"/>
            </a:xfrm>
          </p:grpSpPr>
          <p:sp>
            <p:nvSpPr>
              <p:cNvPr id="49" name="Pfeil nach rechts 48">
                <a:extLst>
                  <a:ext uri="{FF2B5EF4-FFF2-40B4-BE49-F238E27FC236}">
                    <a16:creationId xmlns:a16="http://schemas.microsoft.com/office/drawing/2014/main" id="{75EF6CC1-85E3-B37D-25BE-5F3E05356320}"/>
                  </a:ext>
                </a:extLst>
              </p:cNvPr>
              <p:cNvSpPr/>
              <p:nvPr/>
            </p:nvSpPr>
            <p:spPr>
              <a:xfrm rot="5400000">
                <a:off x="10210940" y="3383222"/>
                <a:ext cx="523770" cy="279606"/>
              </a:xfrm>
              <a:prstGeom prst="rightArrow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2"/>
                  </a:solidFill>
                </a:endParaRP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FBCC07F6-13DC-881B-6DD4-B2AF5269A76D}"/>
                  </a:ext>
                </a:extLst>
              </p:cNvPr>
              <p:cNvSpPr txBox="1"/>
              <p:nvPr/>
            </p:nvSpPr>
            <p:spPr>
              <a:xfrm>
                <a:off x="10688284" y="3292193"/>
                <a:ext cx="10387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+mn-lt"/>
                  </a:rPr>
                  <a:t>Code Generator</a:t>
                </a:r>
                <a:endParaRPr lang="de-DE" sz="1200" dirty="0">
                  <a:latin typeface="+mn-lt"/>
                </a:endParaRPr>
              </a:p>
            </p:txBody>
          </p:sp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00DBEFF4-72D1-3CF5-017D-BFB333B96CB1}"/>
              </a:ext>
            </a:extLst>
          </p:cNvPr>
          <p:cNvGrpSpPr/>
          <p:nvPr/>
        </p:nvGrpSpPr>
        <p:grpSpPr>
          <a:xfrm>
            <a:off x="3228336" y="1412776"/>
            <a:ext cx="5759250" cy="4661172"/>
            <a:chOff x="3227542" y="1182822"/>
            <a:chExt cx="5759250" cy="4661172"/>
          </a:xfrm>
        </p:grpSpPr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67C73FB4-C161-4CA1-C709-C8A61769173A}"/>
                </a:ext>
              </a:extLst>
            </p:cNvPr>
            <p:cNvSpPr txBox="1">
              <a:spLocks/>
            </p:cNvSpPr>
            <p:nvPr/>
          </p:nvSpPr>
          <p:spPr>
            <a:xfrm>
              <a:off x="3227542" y="1182822"/>
              <a:ext cx="5759250" cy="4635993"/>
            </a:xfrm>
            <a:prstGeom prst="rect">
              <a:avLst/>
            </a:prstGeom>
            <a:solidFill>
              <a:srgbClr val="9FC8BA">
                <a:alpha val="30000"/>
              </a:srgbClr>
            </a:solidFill>
            <a:ln w="25400">
              <a:noFill/>
            </a:ln>
          </p:spPr>
          <p:txBody>
            <a:bodyPr vert="horz" lIns="0" tIns="45714" rIns="91428" bIns="45714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200" dirty="0"/>
                <a:t>(Preprocessing/) Pipeline Stages</a:t>
              </a:r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D73B8FBE-D8BC-9A04-B1B2-C69464F3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988" y="1666457"/>
              <a:ext cx="2073760" cy="3347578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6CE39C1D-5383-9676-937E-2794BCFC1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787" y="1603793"/>
              <a:ext cx="2042362" cy="2465938"/>
            </a:xfrm>
            <a:prstGeom prst="rect">
              <a:avLst/>
            </a:prstGeom>
          </p:spPr>
        </p:pic>
        <p:sp>
          <p:nvSpPr>
            <p:cNvPr id="55" name="Pfeil nach rechts 54">
              <a:extLst>
                <a:ext uri="{FF2B5EF4-FFF2-40B4-BE49-F238E27FC236}">
                  <a16:creationId xmlns:a16="http://schemas.microsoft.com/office/drawing/2014/main" id="{FE957001-0AE7-C8F8-DEEA-34BA919D7409}"/>
                </a:ext>
              </a:extLst>
            </p:cNvPr>
            <p:cNvSpPr/>
            <p:nvPr/>
          </p:nvSpPr>
          <p:spPr>
            <a:xfrm>
              <a:off x="5460541" y="2581499"/>
              <a:ext cx="906059" cy="215423"/>
            </a:xfrm>
            <a:prstGeom prst="rightArrow">
              <a:avLst/>
            </a:prstGeom>
            <a:solidFill>
              <a:schemeClr val="tx2"/>
            </a:solidFill>
            <a:ln w="317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F90BF50D-1B4A-00BA-40C3-8798855A3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443" y="4121841"/>
              <a:ext cx="3818687" cy="1722153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014FA50B-3743-A007-0AC2-77387A7130AA}"/>
                </a:ext>
              </a:extLst>
            </p:cNvPr>
            <p:cNvSpPr txBox="1"/>
            <p:nvPr/>
          </p:nvSpPr>
          <p:spPr>
            <a:xfrm>
              <a:off x="5418966" y="2074578"/>
              <a:ext cx="989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latin typeface="+mn-lt"/>
                </a:rPr>
                <a:t>Dataflow</a:t>
              </a:r>
            </a:p>
            <a:p>
              <a:pPr algn="ctr">
                <a:spcAft>
                  <a:spcPts val="0"/>
                </a:spcAft>
              </a:pPr>
              <a:r>
                <a:rPr lang="en-US" sz="1200" dirty="0">
                  <a:latin typeface="+mn-lt"/>
                </a:rPr>
                <a:t>algorithms</a:t>
              </a:r>
              <a:endParaRPr lang="de-DE" sz="1200" dirty="0">
                <a:latin typeface="+mn-lt"/>
              </a:endParaRP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CC1E48CB-43C5-7C8E-25A0-38AA959B2304}"/>
                </a:ext>
              </a:extLst>
            </p:cNvPr>
            <p:cNvSpPr txBox="1"/>
            <p:nvPr/>
          </p:nvSpPr>
          <p:spPr>
            <a:xfrm>
              <a:off x="5587116" y="3202824"/>
              <a:ext cx="112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dirty="0">
                  <a:latin typeface="+mn-lt"/>
                </a:rPr>
                <a:t>Control-flow</a:t>
              </a:r>
            </a:p>
            <a:p>
              <a:pPr>
                <a:spcAft>
                  <a:spcPts val="0"/>
                </a:spcAft>
              </a:pPr>
              <a:r>
                <a:rPr lang="en-US" sz="1200" dirty="0">
                  <a:latin typeface="+mn-lt"/>
                </a:rPr>
                <a:t>algorithms</a:t>
              </a:r>
              <a:endParaRPr lang="de-DE" sz="1200" dirty="0">
                <a:latin typeface="+mn-lt"/>
              </a:endParaRPr>
            </a:p>
          </p:txBody>
        </p:sp>
        <p:sp>
          <p:nvSpPr>
            <p:cNvPr id="59" name="Rechteckiger Pfeil 58">
              <a:extLst>
                <a:ext uri="{FF2B5EF4-FFF2-40B4-BE49-F238E27FC236}">
                  <a16:creationId xmlns:a16="http://schemas.microsoft.com/office/drawing/2014/main" id="{155FF525-4012-4187-0AFF-0760EE3DCD79}"/>
                </a:ext>
              </a:extLst>
            </p:cNvPr>
            <p:cNvSpPr/>
            <p:nvPr/>
          </p:nvSpPr>
          <p:spPr bwMode="auto">
            <a:xfrm rot="16200000" flipH="1">
              <a:off x="5779355" y="3685904"/>
              <a:ext cx="823598" cy="745829"/>
            </a:xfrm>
            <a:prstGeom prst="bentArrow">
              <a:avLst/>
            </a:prstGeom>
            <a:solidFill>
              <a:schemeClr val="tx2"/>
            </a:solidFill>
            <a:ln w="0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l"/>
              <a:endParaRPr lang="en-US" dirty="0"/>
            </a:p>
          </p:txBody>
        </p:sp>
      </p:grpSp>
      <p:pic>
        <p:nvPicPr>
          <p:cNvPr id="60" name="Grafik 59">
            <a:extLst>
              <a:ext uri="{FF2B5EF4-FFF2-40B4-BE49-F238E27FC236}">
                <a16:creationId xmlns:a16="http://schemas.microsoft.com/office/drawing/2014/main" id="{3021FCAB-BB06-6D59-D852-D3CE751002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81" y="95864"/>
            <a:ext cx="4406776" cy="11979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4530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8633" y="334800"/>
            <a:ext cx="11233150" cy="369332"/>
          </a:xfrm>
        </p:spPr>
        <p:txBody>
          <a:bodyPr/>
          <a:lstStyle/>
          <a:p>
            <a:r>
              <a:rPr lang="de-DE" dirty="0" err="1"/>
              <a:t>dewolf</a:t>
            </a:r>
            <a:r>
              <a:rPr lang="de-DE" dirty="0"/>
              <a:t> </a:t>
            </a:r>
            <a:r>
              <a:rPr lang="de-DE" dirty="0" err="1">
                <a:solidFill>
                  <a:schemeClr val="bg2"/>
                </a:solidFill>
              </a:rPr>
              <a:t>Improvements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over</a:t>
            </a:r>
            <a:r>
              <a:rPr lang="de-DE" dirty="0">
                <a:solidFill>
                  <a:schemeClr val="bg2"/>
                </a:solidFill>
              </a:rPr>
              <a:t> DREAM</a:t>
            </a:r>
            <a:endParaRPr lang="en-US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2EC9152-9DBE-6B4F-8864-D13A572949D4}"/>
              </a:ext>
            </a:extLst>
          </p:cNvPr>
          <p:cNvGrpSpPr/>
          <p:nvPr/>
        </p:nvGrpSpPr>
        <p:grpSpPr>
          <a:xfrm>
            <a:off x="6428184" y="2900211"/>
            <a:ext cx="5763816" cy="2330414"/>
            <a:chOff x="6627424" y="2049212"/>
            <a:chExt cx="5112179" cy="2330414"/>
          </a:xfrm>
        </p:grpSpPr>
        <p:sp>
          <p:nvSpPr>
            <p:cNvPr id="5" name="Rechteck 4"/>
            <p:cNvSpPr/>
            <p:nvPr/>
          </p:nvSpPr>
          <p:spPr>
            <a:xfrm>
              <a:off x="6627424" y="2049212"/>
              <a:ext cx="5112179" cy="2330414"/>
            </a:xfrm>
            <a:prstGeom prst="rect">
              <a:avLst/>
            </a:prstGeom>
            <a:ln w="25400"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long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0000FF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xor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void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arg1,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long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arg2,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long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arg3,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long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arg4) {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 dirty="0" err="1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 dirty="0" err="1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var_1;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void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var_0;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de-DE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printf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de-DE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format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*/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>
                  <a:solidFill>
                    <a:srgbClr val="BA2121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"%</a:t>
              </a:r>
              <a:r>
                <a:rPr lang="de-DE" sz="1200" dirty="0" err="1">
                  <a:solidFill>
                    <a:srgbClr val="BA2121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lu</a:t>
              </a:r>
              <a:r>
                <a:rPr lang="de-DE" sz="1200" dirty="0">
                  <a:solidFill>
                    <a:srgbClr val="BB6622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\n</a:t>
              </a:r>
              <a:r>
                <a:rPr lang="de-DE" sz="1200" dirty="0">
                  <a:solidFill>
                    <a:srgbClr val="BA2121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arg2);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 dirty="0">
                  <a:solidFill>
                    <a:srgbClr val="008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 arg2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++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 {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var_0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arg1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var_0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var_0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^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(arg3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0L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&lt;&lt;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0x40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))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arg4);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var_1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de-DE" sz="1200" dirty="0" err="1">
                  <a:solidFill>
                    <a:srgbClr val="008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return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var_1;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6843224" y="3001709"/>
              <a:ext cx="2408619" cy="174577"/>
            </a:xfrm>
            <a:prstGeom prst="rect">
              <a:avLst/>
            </a:prstGeom>
            <a:solidFill>
              <a:srgbClr val="99FFC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6858365" y="2292515"/>
              <a:ext cx="1071143" cy="329370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7038811" y="3196021"/>
              <a:ext cx="1425791" cy="201884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i="1"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5568EF1-C91F-344A-B801-853ADFDCA2BC}"/>
              </a:ext>
            </a:extLst>
          </p:cNvPr>
          <p:cNvGrpSpPr/>
          <p:nvPr/>
        </p:nvGrpSpPr>
        <p:grpSpPr>
          <a:xfrm>
            <a:off x="119336" y="2194986"/>
            <a:ext cx="6582192" cy="3970318"/>
            <a:chOff x="-73102" y="1916832"/>
            <a:chExt cx="6582192" cy="3970318"/>
          </a:xfrm>
        </p:grpSpPr>
        <p:sp>
          <p:nvSpPr>
            <p:cNvPr id="4" name="Rechteck 3"/>
            <p:cNvSpPr/>
            <p:nvPr/>
          </p:nvSpPr>
          <p:spPr>
            <a:xfrm>
              <a:off x="-73102" y="1916832"/>
              <a:ext cx="6582192" cy="3970318"/>
            </a:xfrm>
            <a:prstGeom prst="rect">
              <a:avLst/>
            </a:prstGeom>
            <a:ln w="25400"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int64_t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 err="1">
                  <a:solidFill>
                    <a:srgbClr val="0000FF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xor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int64_t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arg1, </a:t>
              </a:r>
              <a:r>
                <a:rPr lang="de-DE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int64_t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arg2, </a:t>
              </a:r>
              <a:r>
                <a:rPr lang="de-DE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int64_t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arg3, </a:t>
              </a:r>
              <a:r>
                <a:rPr lang="de-DE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int64_t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arg4) {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de-DE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printf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de-DE" sz="1200" dirty="0">
                  <a:solidFill>
                    <a:srgbClr val="BA2121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"%lu"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,arg2);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de-DE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int32_t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var_c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0x0L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 b="1" dirty="0">
                  <a:solidFill>
                    <a:srgbClr val="008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while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200" dirty="0">
                  <a:solidFill>
                    <a:srgbClr val="008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 {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int64_t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rax_14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var_c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en-US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sx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None */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200" b="1" dirty="0">
                  <a:solidFill>
                    <a:srgbClr val="008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((arg2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&lt;=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var_c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en-US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sx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None */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)) {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1200" b="1" dirty="0">
                  <a:solidFill>
                    <a:srgbClr val="008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break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}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char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rax_4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(arg1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var_c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en-US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sx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None */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uint64_t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rsi_1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rax_4 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de-DE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zx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char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*/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de-DE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zx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uint32_t */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int64_t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rax_6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var_c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en-US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sx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None */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int64_t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rdx_1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0x0L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200" dirty="0" err="1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char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rax_9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(arg3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((rdx_1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rax_6)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arg4));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de-DE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uint64_t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rcx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rax_9 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de-DE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zx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char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*/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de-DE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zx</a:t>
              </a:r>
              <a:r>
                <a:rPr lang="de-DE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uint32_t */</a:t>
              </a: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de-DE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int64_t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rax_12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(arg1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var_c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en-US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sx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None */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uint64_t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rdx_4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(rsi_1.esi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^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rcx.ecx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/* </a:t>
              </a:r>
              <a:r>
                <a:rPr lang="en-US" sz="1200" i="1" dirty="0" err="1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zx</a:t>
              </a:r>
              <a:r>
                <a:rPr lang="en-US" sz="1200" i="1" dirty="0">
                  <a:solidFill>
                    <a:srgbClr val="40808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None */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rax_12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rdx_4.dl;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sz="1200" dirty="0">
                  <a:solidFill>
                    <a:srgbClr val="B0004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int32_t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var_c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200" dirty="0" err="1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var_c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666666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0x1L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}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 b="1" dirty="0">
                  <a:solidFill>
                    <a:srgbClr val="008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return</a:t>
              </a: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rax_14;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  <a:tabLst>
                  <a:tab pos="581602" algn="l"/>
                  <a:tab pos="1163204" algn="l"/>
                  <a:tab pos="1744806" algn="l"/>
                  <a:tab pos="2326407" algn="l"/>
                  <a:tab pos="2908009" algn="l"/>
                  <a:tab pos="3489611" algn="l"/>
                  <a:tab pos="4071213" algn="l"/>
                  <a:tab pos="4652815" algn="l"/>
                  <a:tab pos="5234417" algn="l"/>
                  <a:tab pos="5816018" algn="l"/>
                  <a:tab pos="6397620" algn="l"/>
                  <a:tab pos="6979222" algn="l"/>
                  <a:tab pos="7560824" algn="l"/>
                  <a:tab pos="8142426" algn="l"/>
                  <a:tab pos="8724028" algn="l"/>
                  <a:tab pos="9305629" algn="l"/>
                </a:tabLst>
              </a:pPr>
              <a:r>
                <a:rPr lang="en-US" sz="1200" dirty="0">
                  <a:solidFill>
                    <a:srgbClr val="333333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hteck 5"/>
            <p:cNvSpPr/>
            <p:nvPr/>
          </p:nvSpPr>
          <p:spPr>
            <a:xfrm>
              <a:off x="152125" y="2513833"/>
              <a:ext cx="3751017" cy="864347"/>
            </a:xfrm>
            <a:prstGeom prst="rect">
              <a:avLst/>
            </a:prstGeom>
            <a:solidFill>
              <a:srgbClr val="99FFC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>
              <a:off x="412240" y="5063388"/>
              <a:ext cx="2928629" cy="151727"/>
            </a:xfrm>
            <a:prstGeom prst="rect">
              <a:avLst/>
            </a:prstGeom>
            <a:solidFill>
              <a:srgbClr val="99FFC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362702" y="3417931"/>
              <a:ext cx="550719" cy="1534539"/>
            </a:xfrm>
            <a:prstGeom prst="rect">
              <a:avLst/>
            </a:prstGeom>
            <a:solidFill>
              <a:srgbClr val="7030A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941756" y="3419835"/>
              <a:ext cx="3416881" cy="204230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1186993" y="3630212"/>
              <a:ext cx="1425437" cy="138654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1103902" y="3807282"/>
              <a:ext cx="1277636" cy="197782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i="1" dirty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1079026" y="2720325"/>
              <a:ext cx="1368152" cy="156642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3156030" y="4730154"/>
              <a:ext cx="747112" cy="151727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17952465-06EB-6242-1348-577D70B800A9}"/>
              </a:ext>
            </a:extLst>
          </p:cNvPr>
          <p:cNvSpPr txBox="1"/>
          <p:nvPr/>
        </p:nvSpPr>
        <p:spPr>
          <a:xfrm>
            <a:off x="5587696" y="3369180"/>
            <a:ext cx="10150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Charmonman" pitchFamily="2" charset="-34"/>
                <a:cs typeface="Charmonman" pitchFamily="2" charset="-34"/>
              </a:rPr>
              <a:t>vs.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B285EA5-997C-25F3-F432-598676678D38}"/>
              </a:ext>
            </a:extLst>
          </p:cNvPr>
          <p:cNvSpPr txBox="1"/>
          <p:nvPr/>
        </p:nvSpPr>
        <p:spPr>
          <a:xfrm>
            <a:off x="478633" y="834017"/>
            <a:ext cx="10911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Switch Variable </a:t>
            </a:r>
            <a:r>
              <a:rPr lang="de-DE" sz="1400" dirty="0" err="1"/>
              <a:t>Detection</a:t>
            </a:r>
            <a:r>
              <a:rPr lang="de-DE" sz="1400" dirty="0"/>
              <a:t>		Subexpression Elimination		Constant </a:t>
            </a:r>
            <a:r>
              <a:rPr lang="de-DE" sz="1400" dirty="0" err="1"/>
              <a:t>Representation</a:t>
            </a:r>
            <a:br>
              <a:rPr lang="de-DE" sz="1400" dirty="0"/>
            </a:br>
            <a:r>
              <a:rPr lang="de-DE" sz="1400" dirty="0" err="1"/>
              <a:t>For</a:t>
            </a:r>
            <a:r>
              <a:rPr lang="de-DE" sz="1400" dirty="0"/>
              <a:t>-loop Recovery			</a:t>
            </a:r>
            <a:r>
              <a:rPr lang="de-DE" sz="1400" dirty="0" err="1"/>
              <a:t>Instruction</a:t>
            </a:r>
            <a:r>
              <a:rPr lang="de-DE" sz="1400" dirty="0"/>
              <a:t> Idiom Handling		Array Access </a:t>
            </a:r>
            <a:r>
              <a:rPr lang="de-DE" sz="1400" dirty="0" err="1"/>
              <a:t>Detection</a:t>
            </a:r>
            <a:br>
              <a:rPr lang="de-DE" sz="1400" dirty="0"/>
            </a:br>
            <a:r>
              <a:rPr lang="de-DE" sz="1400" dirty="0"/>
              <a:t>Elimination </a:t>
            </a:r>
            <a:r>
              <a:rPr lang="de-DE" sz="1400" dirty="0" err="1"/>
              <a:t>of</a:t>
            </a:r>
            <a:r>
              <a:rPr lang="de-DE" sz="1400" dirty="0"/>
              <a:t> Dead </a:t>
            </a:r>
            <a:r>
              <a:rPr lang="de-DE" sz="1400" dirty="0" err="1"/>
              <a:t>Paths</a:t>
            </a:r>
            <a:r>
              <a:rPr lang="de-DE" sz="1400" dirty="0"/>
              <a:t> and Loops		Elimination </a:t>
            </a:r>
            <a:r>
              <a:rPr lang="de-DE" sz="1400" dirty="0" err="1"/>
              <a:t>of</a:t>
            </a:r>
            <a:r>
              <a:rPr lang="de-DE" sz="1400" dirty="0"/>
              <a:t> Redundant </a:t>
            </a:r>
            <a:r>
              <a:rPr lang="de-DE" sz="1400" dirty="0" err="1"/>
              <a:t>Casts</a:t>
            </a:r>
            <a:r>
              <a:rPr lang="de-DE" sz="1400" dirty="0"/>
              <a:t>		</a:t>
            </a:r>
            <a:r>
              <a:rPr lang="de-DE" sz="1400" dirty="0" err="1"/>
              <a:t>Continue</a:t>
            </a:r>
            <a:r>
              <a:rPr lang="de-DE" sz="1400" dirty="0"/>
              <a:t> in Loops</a:t>
            </a:r>
            <a:br>
              <a:rPr lang="de-DE" sz="1400" dirty="0"/>
            </a:br>
            <a:r>
              <a:rPr lang="de-DE" sz="1400" dirty="0"/>
              <a:t>Custom </a:t>
            </a:r>
            <a:r>
              <a:rPr lang="de-DE" sz="1400" dirty="0" err="1"/>
              <a:t>Logic</a:t>
            </a:r>
            <a:r>
              <a:rPr lang="de-DE" sz="1400" dirty="0"/>
              <a:t> Engine			</a:t>
            </a:r>
            <a:r>
              <a:rPr lang="de-DE" sz="1400" dirty="0" err="1"/>
              <a:t>Improved</a:t>
            </a:r>
            <a:r>
              <a:rPr lang="de-DE" sz="1400" dirty="0"/>
              <a:t> Out-</a:t>
            </a:r>
            <a:r>
              <a:rPr lang="de-DE" sz="1400" dirty="0" err="1"/>
              <a:t>of</a:t>
            </a:r>
            <a:r>
              <a:rPr lang="de-DE" sz="1400" dirty="0"/>
              <a:t>-SSA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D4EC220-385F-6956-0F46-5F4ED0EC407A}"/>
              </a:ext>
            </a:extLst>
          </p:cNvPr>
          <p:cNvSpPr txBox="1"/>
          <p:nvPr/>
        </p:nvSpPr>
        <p:spPr>
          <a:xfrm>
            <a:off x="3188865" y="139233"/>
            <a:ext cx="10663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800" dirty="0">
                <a:solidFill>
                  <a:schemeClr val="bg1">
                    <a:lumMod val="85000"/>
                  </a:schemeClr>
                </a:solidFill>
              </a:rPr>
              <a:t>+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EB77AD2-4E66-4BDA-24AE-6405BC5983EC}"/>
              </a:ext>
            </a:extLst>
          </p:cNvPr>
          <p:cNvSpPr txBox="1"/>
          <p:nvPr/>
        </p:nvSpPr>
        <p:spPr>
          <a:xfrm>
            <a:off x="6694923" y="139233"/>
            <a:ext cx="10663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800" dirty="0">
                <a:solidFill>
                  <a:schemeClr val="bg1">
                    <a:lumMod val="85000"/>
                  </a:schemeClr>
                </a:solidFill>
              </a:rPr>
              <a:t>+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0E66111-FE19-7710-F887-4A8E606F1609}"/>
              </a:ext>
            </a:extLst>
          </p:cNvPr>
          <p:cNvSpPr txBox="1"/>
          <p:nvPr/>
        </p:nvSpPr>
        <p:spPr>
          <a:xfrm>
            <a:off x="9771057" y="139233"/>
            <a:ext cx="10663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800" dirty="0">
                <a:solidFill>
                  <a:schemeClr val="bg1">
                    <a:lumMod val="85000"/>
                  </a:schemeClr>
                </a:solidFill>
              </a:rPr>
              <a:t>=</a:t>
            </a:r>
          </a:p>
        </p:txBody>
      </p:sp>
      <p:sp>
        <p:nvSpPr>
          <p:cNvPr id="25" name="Line 7">
            <a:extLst>
              <a:ext uri="{FF2B5EF4-FFF2-40B4-BE49-F238E27FC236}">
                <a16:creationId xmlns:a16="http://schemas.microsoft.com/office/drawing/2014/main" id="{D2A16C61-CC2A-3581-7653-1351D72393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171" y="1988840"/>
            <a:ext cx="11234612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465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F1D6510-9D01-2B00-79AE-46BCE7AA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Survey 2+3 Research Questions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552DA5AD-AED9-ED9D-5C5C-EC85270473B1}"/>
              </a:ext>
            </a:extLst>
          </p:cNvPr>
          <p:cNvSpPr txBox="1">
            <a:spLocks/>
          </p:cNvSpPr>
          <p:nvPr/>
        </p:nvSpPr>
        <p:spPr bwMode="auto">
          <a:xfrm>
            <a:off x="478632" y="2132856"/>
            <a:ext cx="10225879" cy="38885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6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8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4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800000" indent="-360000" algn="l" defTabSz="360000" rtl="0" eaLnBrk="1" fontAlgn="base" hangingPunct="1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de-DE" kern="0" dirty="0"/>
              <a:t>Research Questions: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Does </a:t>
            </a:r>
            <a:r>
              <a:rPr lang="en-US" kern="0" dirty="0" err="1"/>
              <a:t>dewolf</a:t>
            </a:r>
            <a:r>
              <a:rPr lang="en-US" kern="0" dirty="0"/>
              <a:t> produce readable &amp; comprehensible output to qualify as a base for future research?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(Can </a:t>
            </a:r>
            <a:r>
              <a:rPr lang="en-US" kern="0" dirty="0" err="1"/>
              <a:t>dewolf</a:t>
            </a:r>
            <a:r>
              <a:rPr lang="en-US" kern="0" dirty="0"/>
              <a:t> exceed state-of-the-art </a:t>
            </a:r>
            <a:r>
              <a:rPr lang="en-US" kern="0" dirty="0" err="1"/>
              <a:t>decompilers</a:t>
            </a:r>
            <a:r>
              <a:rPr lang="en-US" kern="0" dirty="0"/>
              <a:t> in certain cases?)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To what extent do respondents tolerate diverging from the assembly during </a:t>
            </a:r>
            <a:r>
              <a:rPr lang="en-US" kern="0" dirty="0" err="1"/>
              <a:t>decompilation</a:t>
            </a:r>
            <a:r>
              <a:rPr lang="en-US" kern="0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What are further areas to improve readability in future research?</a:t>
            </a:r>
          </a:p>
        </p:txBody>
      </p:sp>
    </p:spTree>
    <p:extLst>
      <p:ext uri="{BB962C8B-B14F-4D97-AF65-F5344CB8AC3E}">
        <p14:creationId xmlns:p14="http://schemas.microsoft.com/office/powerpoint/2010/main" val="58008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Comprehension</a:t>
            </a:r>
            <a:r>
              <a:rPr lang="de-DE" dirty="0"/>
              <a:t> Questions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605D82-2DD5-D64D-1347-6839F8F6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3" y="1556791"/>
            <a:ext cx="4536503" cy="39962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?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What</a:t>
            </a:r>
            <a:r>
              <a:rPr lang="de-DE" dirty="0"/>
              <a:t> TLDs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DGA </a:t>
            </a:r>
            <a:r>
              <a:rPr lang="de-DE" dirty="0" err="1"/>
              <a:t>utilize</a:t>
            </a:r>
            <a:r>
              <a:rPr lang="de-DE" dirty="0"/>
              <a:t>?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TLD?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domains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DGA?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domains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DGA?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9B4B33-C195-6A66-3EE7-9B85D947F7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95"/>
          <a:stretch/>
        </p:blipFill>
        <p:spPr>
          <a:xfrm>
            <a:off x="5951984" y="206139"/>
            <a:ext cx="5760529" cy="58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5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Comprehension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C-Skills (</a:t>
            </a:r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)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5" y="1628800"/>
            <a:ext cx="1137335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1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Decompiler </a:t>
            </a:r>
            <a:r>
              <a:rPr lang="de-DE" dirty="0" err="1"/>
              <a:t>Comparison</a:t>
            </a:r>
            <a:endParaRPr lang="en-US" dirty="0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C076672D-C2AC-4477-8F34-21A2F29E01EF}"/>
              </a:ext>
            </a:extLst>
          </p:cNvPr>
          <p:cNvSpPr/>
          <p:nvPr/>
        </p:nvSpPr>
        <p:spPr>
          <a:xfrm>
            <a:off x="5138775" y="4596629"/>
            <a:ext cx="289927" cy="10040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1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090127138"/>
              </p:ext>
            </p:extLst>
          </p:nvPr>
        </p:nvGraphicFramePr>
        <p:xfrm>
          <a:off x="7392143" y="1196752"/>
          <a:ext cx="4320369" cy="4436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Picture 2" descr="Hex-Rays IDA Pro 7.5.201028 Crack + Pre-Activated Download (2021)">
            <a:extLst>
              <a:ext uri="{FF2B5EF4-FFF2-40B4-BE49-F238E27FC236}">
                <a16:creationId xmlns:a16="http://schemas.microsoft.com/office/drawing/2014/main" id="{0A6681FE-DF1C-D46F-8B15-CD300239C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61" y="1298205"/>
            <a:ext cx="967091" cy="96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hidra - Wikipedia">
            <a:extLst>
              <a:ext uri="{FF2B5EF4-FFF2-40B4-BE49-F238E27FC236}">
                <a16:creationId xmlns:a16="http://schemas.microsoft.com/office/drawing/2014/main" id="{C7C31371-04B5-0B9A-2A8D-FDC84C90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10" y="2908504"/>
            <a:ext cx="1040991" cy="10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88AA0C8-3166-EE96-AD65-AD0D4010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09" y="4592703"/>
            <a:ext cx="1040991" cy="10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8">
            <a:extLst>
              <a:ext uri="{FF2B5EF4-FFF2-40B4-BE49-F238E27FC236}">
                <a16:creationId xmlns:a16="http://schemas.microsoft.com/office/drawing/2014/main" id="{CD659321-7485-FC29-EAA6-2D7014524DA1}"/>
              </a:ext>
            </a:extLst>
          </p:cNvPr>
          <p:cNvSpPr/>
          <p:nvPr/>
        </p:nvSpPr>
        <p:spPr>
          <a:xfrm>
            <a:off x="5138775" y="2908505"/>
            <a:ext cx="289927" cy="1040990"/>
          </a:xfrm>
          <a:prstGeom prst="rect">
            <a:avLst/>
          </a:prstGeom>
          <a:solidFill>
            <a:srgbClr val="1F8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1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FF610629-89AE-94B6-816A-B7ADEA33377F}"/>
              </a:ext>
            </a:extLst>
          </p:cNvPr>
          <p:cNvSpPr/>
          <p:nvPr/>
        </p:nvSpPr>
        <p:spPr>
          <a:xfrm>
            <a:off x="5138775" y="1261254"/>
            <a:ext cx="289927" cy="1040991"/>
          </a:xfrm>
          <a:prstGeom prst="rect">
            <a:avLst/>
          </a:prstGeom>
          <a:solidFill>
            <a:srgbClr val="DF9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1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468C7F1-7BF9-9AD3-5C63-BCD6EEEC66FD}"/>
              </a:ext>
            </a:extLst>
          </p:cNvPr>
          <p:cNvGrpSpPr>
            <a:grpSpLocks noChangeAspect="1"/>
          </p:cNvGrpSpPr>
          <p:nvPr/>
        </p:nvGrpSpPr>
        <p:grpSpPr>
          <a:xfrm>
            <a:off x="502650" y="827419"/>
            <a:ext cx="4081182" cy="5220840"/>
            <a:chOff x="518239" y="1196752"/>
            <a:chExt cx="3259988" cy="417033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9E86D61-88E5-2C97-9D16-B3B633B91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948" r="31914"/>
            <a:stretch/>
          </p:blipFill>
          <p:spPr>
            <a:xfrm>
              <a:off x="518239" y="4005064"/>
              <a:ext cx="3259988" cy="136201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15E601B-A0F9-1498-1032-5DF7CE0F0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14" b="71351"/>
            <a:stretch/>
          </p:blipFill>
          <p:spPr>
            <a:xfrm>
              <a:off x="518239" y="1196752"/>
              <a:ext cx="3259988" cy="259228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BB1683D-2573-FE78-028B-9D8504E1DC3C}"/>
                </a:ext>
              </a:extLst>
            </p:cNvPr>
            <p:cNvSpPr txBox="1"/>
            <p:nvPr/>
          </p:nvSpPr>
          <p:spPr>
            <a:xfrm>
              <a:off x="1189875" y="3690620"/>
              <a:ext cx="343364" cy="295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076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(</a:t>
            </a:r>
            <a:r>
              <a:rPr lang="de-DE" dirty="0" err="1"/>
              <a:t>dis</a:t>
            </a:r>
            <a:r>
              <a:rPr lang="de-DE" dirty="0"/>
              <a:t>)</a:t>
            </a:r>
            <a:r>
              <a:rPr lang="de-DE" dirty="0" err="1"/>
              <a:t>liked</a:t>
            </a:r>
            <a:r>
              <a:rPr lang="de-DE" dirty="0"/>
              <a:t> in </a:t>
            </a:r>
            <a:r>
              <a:rPr lang="de-DE" dirty="0" err="1"/>
              <a:t>state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</a:t>
            </a:r>
            <a:r>
              <a:rPr lang="de-DE" dirty="0" err="1"/>
              <a:t>decompilers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F6D5A93-C8D8-30CE-5784-F3A29F46E162}"/>
              </a:ext>
            </a:extLst>
          </p:cNvPr>
          <p:cNvSpPr txBox="1"/>
          <p:nvPr/>
        </p:nvSpPr>
        <p:spPr>
          <a:xfrm>
            <a:off x="2941773" y="1556792"/>
            <a:ext cx="2736304" cy="321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/>
              <a:t>Positive</a:t>
            </a:r>
            <a:endParaRPr lang="en-US" b="1" dirty="0"/>
          </a:p>
          <a:p>
            <a:pPr algn="r"/>
            <a:r>
              <a:rPr lang="en-US" dirty="0"/>
              <a:t>Switch-Recovery</a:t>
            </a:r>
          </a:p>
          <a:p>
            <a:pPr algn="r"/>
            <a:r>
              <a:rPr lang="en-US" dirty="0"/>
              <a:t>Low Nesting Depth</a:t>
            </a:r>
          </a:p>
          <a:p>
            <a:pPr algn="r"/>
            <a:r>
              <a:rPr lang="en-US" dirty="0"/>
              <a:t>for-loops, if possible</a:t>
            </a:r>
          </a:p>
          <a:p>
            <a:pPr algn="r"/>
            <a:r>
              <a:rPr lang="en-US" dirty="0"/>
              <a:t>Good Type Recovery</a:t>
            </a:r>
          </a:p>
          <a:p>
            <a:pPr algn="r"/>
            <a:r>
              <a:rPr lang="en-US" dirty="0"/>
              <a:t>Less Casts</a:t>
            </a:r>
          </a:p>
          <a:p>
            <a:pPr algn="r"/>
            <a:r>
              <a:rPr lang="en-US" dirty="0"/>
              <a:t>Array Access Detection</a:t>
            </a:r>
          </a:p>
          <a:p>
            <a:pPr algn="r"/>
            <a:r>
              <a:rPr lang="en-US" dirty="0"/>
              <a:t>Constant Annotations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9BC649-5FE7-9F29-DFF1-3EA8FED1A9BE}"/>
              </a:ext>
            </a:extLst>
          </p:cNvPr>
          <p:cNvSpPr txBox="1"/>
          <p:nvPr/>
        </p:nvSpPr>
        <p:spPr>
          <a:xfrm>
            <a:off x="6486838" y="1556792"/>
            <a:ext cx="3425586" cy="321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Negative</a:t>
            </a:r>
            <a:endParaRPr lang="en-US" b="1" dirty="0"/>
          </a:p>
          <a:p>
            <a:r>
              <a:rPr lang="en-US" dirty="0"/>
              <a:t>Deeply Nested If/Else</a:t>
            </a:r>
          </a:p>
          <a:p>
            <a:r>
              <a:rPr lang="en-US" dirty="0"/>
              <a:t>High Nesting Depth</a:t>
            </a:r>
          </a:p>
          <a:p>
            <a:r>
              <a:rPr lang="en-US" dirty="0"/>
              <a:t>While-loops instead of for-loops</a:t>
            </a:r>
          </a:p>
          <a:p>
            <a:r>
              <a:rPr lang="en-US" dirty="0"/>
              <a:t>Bad Type Recovery</a:t>
            </a:r>
          </a:p>
          <a:p>
            <a:r>
              <a:rPr lang="en-US" dirty="0"/>
              <a:t>Explicit Casts</a:t>
            </a:r>
          </a:p>
          <a:p>
            <a:r>
              <a:rPr lang="en-US" dirty="0"/>
              <a:t>Too many unnecessary variables</a:t>
            </a:r>
          </a:p>
          <a:p>
            <a:r>
              <a:rPr lang="en-US" dirty="0"/>
              <a:t>String Parameters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2599979-CDC9-632D-3C77-CB2A5448AABE}"/>
              </a:ext>
            </a:extLst>
          </p:cNvPr>
          <p:cNvSpPr txBox="1"/>
          <p:nvPr/>
        </p:nvSpPr>
        <p:spPr>
          <a:xfrm>
            <a:off x="5587696" y="2875002"/>
            <a:ext cx="10150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Charmonman" pitchFamily="2" charset="-34"/>
                <a:cs typeface="Charmonman" pitchFamily="2" charset="-34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49246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>
            <a:grpSpLocks noChangeAspect="1"/>
          </p:cNvGrpSpPr>
          <p:nvPr/>
        </p:nvGrpSpPr>
        <p:grpSpPr>
          <a:xfrm>
            <a:off x="9429544" y="2204864"/>
            <a:ext cx="2556000" cy="1771428"/>
            <a:chOff x="6977902" y="1750890"/>
            <a:chExt cx="3600000" cy="252878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031AB79C-C163-47E0-9996-3BB5848524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77902" y="1750890"/>
              <a:ext cx="3600000" cy="2528788"/>
              <a:chOff x="8156983" y="2472193"/>
              <a:chExt cx="2753442" cy="1934131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44D8D2C3-4CB2-4301-9371-112CA38FC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6983" y="2472193"/>
                <a:ext cx="2694522" cy="1679947"/>
              </a:xfrm>
              <a:prstGeom prst="rect">
                <a:avLst/>
              </a:prstGeom>
            </p:spPr>
          </p:pic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D52A545B-18D0-41A8-9E00-DF95DE475625}"/>
                  </a:ext>
                </a:extLst>
              </p:cNvPr>
              <p:cNvSpPr txBox="1"/>
              <p:nvPr/>
            </p:nvSpPr>
            <p:spPr>
              <a:xfrm>
                <a:off x="8280879" y="4175492"/>
                <a:ext cx="817853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latin typeface="+mj-lt"/>
                  </a:rPr>
                  <a:t>5 Instructions</a:t>
                </a:r>
              </a:p>
            </p:txBody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12DFC77A-1C6F-4F58-A5BD-F7A3B6C9CCD1}"/>
                  </a:ext>
                </a:extLst>
              </p:cNvPr>
              <p:cNvSpPr txBox="1"/>
              <p:nvPr/>
            </p:nvSpPr>
            <p:spPr>
              <a:xfrm>
                <a:off x="9104248" y="4175492"/>
                <a:ext cx="875561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latin typeface="+mj-lt"/>
                  </a:rPr>
                  <a:t>10 Instructions</a:t>
                </a:r>
              </a:p>
            </p:txBody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4895F704-8C26-42BF-8E91-F1DB8B0CBC61}"/>
                  </a:ext>
                </a:extLst>
              </p:cNvPr>
              <p:cNvSpPr txBox="1"/>
              <p:nvPr/>
            </p:nvSpPr>
            <p:spPr>
              <a:xfrm>
                <a:off x="10034864" y="4175492"/>
                <a:ext cx="875561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latin typeface="+mj-lt"/>
                  </a:rPr>
                  <a:t>15 Instructions</a:t>
                </a:r>
              </a:p>
            </p:txBody>
          </p:sp>
        </p:grpSp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C48F166E-D0C7-4451-AD33-315C03B1B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06" t="92575"/>
            <a:stretch/>
          </p:blipFill>
          <p:spPr>
            <a:xfrm>
              <a:off x="7176120" y="4005064"/>
              <a:ext cx="3228966" cy="190150"/>
            </a:xfrm>
            <a:prstGeom prst="rect">
              <a:avLst/>
            </a:prstGeom>
          </p:spPr>
        </p:pic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Restructuring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F166E-D0C7-4451-AD33-315C03B1B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56"/>
          <a:stretch/>
        </p:blipFill>
        <p:spPr>
          <a:xfrm>
            <a:off x="9381484" y="158004"/>
            <a:ext cx="2549780" cy="169660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r="84775" b="82550"/>
          <a:stretch/>
        </p:blipFill>
        <p:spPr>
          <a:xfrm>
            <a:off x="477901" y="1011812"/>
            <a:ext cx="1261059" cy="216024"/>
          </a:xfrm>
          <a:prstGeom prst="rect">
            <a:avLst/>
          </a:prstGeom>
          <a:ln w="25400">
            <a:noFill/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 r="66518" b="56300"/>
          <a:stretch/>
        </p:blipFill>
        <p:spPr>
          <a:xfrm>
            <a:off x="477901" y="1669794"/>
            <a:ext cx="2773227" cy="1080120"/>
          </a:xfrm>
          <a:prstGeom prst="rect">
            <a:avLst/>
          </a:prstGeom>
          <a:ln w="25400">
            <a:noFill/>
          </a:ln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0" r="27396" b="906"/>
          <a:stretch/>
        </p:blipFill>
        <p:spPr>
          <a:xfrm>
            <a:off x="477901" y="3077050"/>
            <a:ext cx="5528681" cy="2830570"/>
          </a:xfrm>
          <a:prstGeom prst="rect">
            <a:avLst/>
          </a:prstGeom>
          <a:ln w="25400">
            <a:noFill/>
          </a:ln>
        </p:spPr>
      </p:pic>
      <p:grpSp>
        <p:nvGrpSpPr>
          <p:cNvPr id="17" name="Gruppieren 16"/>
          <p:cNvGrpSpPr>
            <a:grpSpLocks noChangeAspect="1"/>
          </p:cNvGrpSpPr>
          <p:nvPr/>
        </p:nvGrpSpPr>
        <p:grpSpPr>
          <a:xfrm>
            <a:off x="9425537" y="4129160"/>
            <a:ext cx="2520000" cy="1748112"/>
            <a:chOff x="252000" y="3600000"/>
            <a:chExt cx="3240000" cy="2247572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3F1C1E2E-B4F1-4529-9B00-DD670C2025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2000" y="3600000"/>
              <a:ext cx="3240000" cy="2240017"/>
              <a:chOff x="5256886" y="3732797"/>
              <a:chExt cx="3388836" cy="2342062"/>
            </a:xfrm>
          </p:grpSpPr>
          <p:pic>
            <p:nvPicPr>
              <p:cNvPr id="20" name="Picture 11">
                <a:extLst>
                  <a:ext uri="{FF2B5EF4-FFF2-40B4-BE49-F238E27FC236}">
                    <a16:creationId xmlns:a16="http://schemas.microsoft.com/office/drawing/2014/main" id="{DB2010CD-2E5D-429A-8B1D-DBD4474F5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6886" y="3732797"/>
                <a:ext cx="3388836" cy="2097298"/>
              </a:xfrm>
              <a:prstGeom prst="rect">
                <a:avLst/>
              </a:prstGeom>
            </p:spPr>
          </p:pic>
          <p:sp>
            <p:nvSpPr>
              <p:cNvPr id="21" name="TextBox 14">
                <a:extLst>
                  <a:ext uri="{FF2B5EF4-FFF2-40B4-BE49-F238E27FC236}">
                    <a16:creationId xmlns:a16="http://schemas.microsoft.com/office/drawing/2014/main" id="{2D23ACCE-2CDA-464C-B2AD-B15B6EE2BE0C}"/>
                  </a:ext>
                </a:extLst>
              </p:cNvPr>
              <p:cNvSpPr txBox="1"/>
              <p:nvPr/>
            </p:nvSpPr>
            <p:spPr>
              <a:xfrm>
                <a:off x="5592424" y="5827181"/>
                <a:ext cx="89159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+mj-lt"/>
                  </a:rPr>
                  <a:t>5 Instructions</a:t>
                </a:r>
              </a:p>
            </p:txBody>
          </p:sp>
          <p:sp>
            <p:nvSpPr>
              <p:cNvPr id="22" name="TextBox 15">
                <a:extLst>
                  <a:ext uri="{FF2B5EF4-FFF2-40B4-BE49-F238E27FC236}">
                    <a16:creationId xmlns:a16="http://schemas.microsoft.com/office/drawing/2014/main" id="{2B5AA6D7-2C0C-4624-A17B-C16BF5423C17}"/>
                  </a:ext>
                </a:extLst>
              </p:cNvPr>
              <p:cNvSpPr txBox="1"/>
              <p:nvPr/>
            </p:nvSpPr>
            <p:spPr>
              <a:xfrm>
                <a:off x="6602742" y="5820974"/>
                <a:ext cx="957313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+mj-lt"/>
                  </a:rPr>
                  <a:t>10 Instructions</a:t>
                </a:r>
              </a:p>
            </p:txBody>
          </p:sp>
          <p:sp>
            <p:nvSpPr>
              <p:cNvPr id="23" name="TextBox 16">
                <a:extLst>
                  <a:ext uri="{FF2B5EF4-FFF2-40B4-BE49-F238E27FC236}">
                    <a16:creationId xmlns:a16="http://schemas.microsoft.com/office/drawing/2014/main" id="{02DEBA09-6E5B-445E-93C4-E796935C344F}"/>
                  </a:ext>
                </a:extLst>
              </p:cNvPr>
              <p:cNvSpPr txBox="1"/>
              <p:nvPr/>
            </p:nvSpPr>
            <p:spPr>
              <a:xfrm>
                <a:off x="7624232" y="5828638"/>
                <a:ext cx="957313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+mj-lt"/>
                  </a:rPr>
                  <a:t>15 Instructions</a:t>
                </a:r>
              </a:p>
            </p:txBody>
          </p:sp>
        </p:grpSp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C48F166E-D0C7-4451-AD33-315C03B1B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06" t="92575"/>
            <a:stretch/>
          </p:blipFill>
          <p:spPr>
            <a:xfrm>
              <a:off x="524572" y="5657422"/>
              <a:ext cx="2906069" cy="190150"/>
            </a:xfrm>
            <a:prstGeom prst="rect">
              <a:avLst/>
            </a:prstGeom>
          </p:spPr>
        </p:pic>
      </p:grpSp>
      <p:sp>
        <p:nvSpPr>
          <p:cNvPr id="3" name="Textfeld 2"/>
          <p:cNvSpPr txBox="1"/>
          <p:nvPr/>
        </p:nvSpPr>
        <p:spPr>
          <a:xfrm>
            <a:off x="8303810" y="837030"/>
            <a:ext cx="879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latin typeface="+mn-lt"/>
              </a:rPr>
              <a:t>If</a:t>
            </a:r>
            <a:r>
              <a:rPr lang="de-DE" sz="1600" dirty="0">
                <a:latin typeface="+mn-lt"/>
              </a:rPr>
              <a:t>-Else</a:t>
            </a:r>
            <a:endParaRPr lang="en-US" sz="1600" dirty="0">
              <a:latin typeface="+mn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765545" y="2804900"/>
            <a:ext cx="141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+mn-lt"/>
              </a:rPr>
              <a:t>Multi-Exit</a:t>
            </a:r>
            <a:endParaRPr lang="en-US" sz="1600" dirty="0">
              <a:latin typeface="+mn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026541" y="4739962"/>
            <a:ext cx="1156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latin typeface="+mn-lt"/>
              </a:rPr>
              <a:t>Multi-Entry</a:t>
            </a:r>
            <a:endParaRPr lang="en-US" sz="1600" dirty="0">
              <a:latin typeface="+mn-lt"/>
            </a:endParaRPr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665A8545-5D35-6A43-8C59-035A57B160CE}"/>
              </a:ext>
            </a:extLst>
          </p:cNvPr>
          <p:cNvSpPr/>
          <p:nvPr/>
        </p:nvSpPr>
        <p:spPr bwMode="auto">
          <a:xfrm>
            <a:off x="6240016" y="837030"/>
            <a:ext cx="648072" cy="5028665"/>
          </a:xfrm>
          <a:prstGeom prst="rightBrace">
            <a:avLst>
              <a:gd name="adj1" fmla="val 44745"/>
              <a:gd name="adj2" fmla="val 50000"/>
            </a:avLst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5B8143C3-C737-218B-5FFC-08D30BA8F305}"/>
              </a:ext>
            </a:extLst>
          </p:cNvPr>
          <p:cNvSpPr/>
          <p:nvPr/>
        </p:nvSpPr>
        <p:spPr bwMode="auto">
          <a:xfrm flipH="1">
            <a:off x="7634409" y="158004"/>
            <a:ext cx="648000" cy="5707691"/>
          </a:xfrm>
          <a:prstGeom prst="rightBrace">
            <a:avLst>
              <a:gd name="adj1" fmla="val 44745"/>
              <a:gd name="adj2" fmla="val 55943"/>
            </a:avLst>
          </a:prstGeom>
          <a:noFill/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7AE1A3D-E2A9-FB72-4AC7-99654FA1A0E5}"/>
              </a:ext>
            </a:extLst>
          </p:cNvPr>
          <p:cNvSpPr txBox="1"/>
          <p:nvPr/>
        </p:nvSpPr>
        <p:spPr>
          <a:xfrm>
            <a:off x="6876514" y="2500083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34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1B4D2B-70A7-6FA5-DEED-8B775EDC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688" y="14777"/>
            <a:ext cx="12825376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12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3B240-4F74-B3B4-BC06-394F423F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TL;DR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393921-0C60-1E57-BD62-86A88B8D6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Future </a:t>
            </a:r>
            <a:r>
              <a:rPr lang="de-DE" dirty="0" err="1"/>
              <a:t>decompilers</a:t>
            </a:r>
            <a:r>
              <a:rPr lang="de-DE" dirty="0"/>
              <a:t> (</a:t>
            </a:r>
            <a:r>
              <a:rPr lang="de-DE" dirty="0" err="1"/>
              <a:t>focusing</a:t>
            </a:r>
            <a:r>
              <a:rPr lang="de-DE" dirty="0"/>
              <a:t> on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) </a:t>
            </a:r>
            <a:r>
              <a:rPr lang="de-DE" dirty="0" err="1"/>
              <a:t>should</a:t>
            </a:r>
            <a:r>
              <a:rPr lang="de-DE" dirty="0"/>
              <a:t>: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Favor</a:t>
            </a:r>
            <a:r>
              <a:rPr lang="de-DE" dirty="0"/>
              <a:t> </a:t>
            </a:r>
            <a:r>
              <a:rPr lang="de-DE" dirty="0" err="1"/>
              <a:t>readability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sticking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assembly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/>
              <a:t>Be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configurable</a:t>
            </a:r>
            <a:r>
              <a:rPr lang="de-DE" dirty="0"/>
              <a:t>!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decompilation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Check out </a:t>
            </a:r>
            <a:r>
              <a:rPr lang="de-DE" dirty="0" err="1"/>
              <a:t>dewolf</a:t>
            </a:r>
            <a:r>
              <a:rPr lang="de-DE" dirty="0"/>
              <a:t> (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, imho)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Read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and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>
              <a:lnSpc>
                <a:spcPct val="150000"/>
              </a:lnSpc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CE4722-D666-4E96-376F-40B71DCD2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005064"/>
            <a:ext cx="1440260" cy="14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6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 bwMode="auto">
          <a:xfrm>
            <a:off x="468338" y="5157193"/>
            <a:ext cx="7772400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>
              <a:defRPr/>
            </a:pPr>
            <a:r>
              <a:rPr lang="de-DE" sz="6600" dirty="0"/>
              <a:t>Q&amp;A</a:t>
            </a:r>
          </a:p>
        </p:txBody>
      </p:sp>
      <p:pic>
        <p:nvPicPr>
          <p:cNvPr id="7" name="Grafik 6" descr="Ein Bild, das Axt, Vektorgrafiken enthält.&#10;&#10;Automatisch generierte Beschreibung">
            <a:extLst>
              <a:ext uri="{FF2B5EF4-FFF2-40B4-BE49-F238E27FC236}">
                <a16:creationId xmlns:a16="http://schemas.microsoft.com/office/drawing/2014/main" id="{D5DD9280-1798-F76B-947E-77A3E9619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792" y="4968756"/>
            <a:ext cx="449041" cy="3693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F226589-CF10-133A-9C80-EF6CCAC686FD}"/>
              </a:ext>
            </a:extLst>
          </p:cNvPr>
          <p:cNvSpPr txBox="1"/>
          <p:nvPr/>
        </p:nvSpPr>
        <p:spPr>
          <a:xfrm>
            <a:off x="9407721" y="4968756"/>
            <a:ext cx="179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/>
              <a:t>@</a:t>
            </a:r>
            <a:r>
              <a:rPr lang="de-DE" dirty="0" err="1"/>
              <a:t>steffenenders</a:t>
            </a:r>
            <a:r>
              <a:rPr lang="de-DE" dirty="0"/>
              <a:t>_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B682961-336F-F141-4365-0DCA79A1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5446377"/>
            <a:ext cx="625872" cy="62587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709B3B4-5B11-07D6-B66A-20AB6FCEDE40}"/>
              </a:ext>
            </a:extLst>
          </p:cNvPr>
          <p:cNvSpPr txBox="1"/>
          <p:nvPr/>
        </p:nvSpPr>
        <p:spPr>
          <a:xfrm>
            <a:off x="4511824" y="5580141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fkie-cad</a:t>
            </a:r>
            <a:r>
              <a:rPr lang="de-DE" dirty="0"/>
              <a:t>/</a:t>
            </a:r>
            <a:r>
              <a:rPr lang="de-DE" dirty="0" err="1"/>
              <a:t>dewolf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DFBC0E6-DB8E-5B3F-F55D-B25104826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9204" y="4314937"/>
            <a:ext cx="482215" cy="48221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41C9EE7-5F5F-3D58-D951-B2197F6A1555}"/>
              </a:ext>
            </a:extLst>
          </p:cNvPr>
          <p:cNvSpPr txBox="1"/>
          <p:nvPr/>
        </p:nvSpPr>
        <p:spPr>
          <a:xfrm>
            <a:off x="7801481" y="4371378"/>
            <a:ext cx="340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/>
              <a:t>steffen.enders@fkie.fraunhofer.de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2350338-5B27-6A42-DDD8-6F3446F9E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56" y="5518205"/>
            <a:ext cx="482215" cy="4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0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F1D6510-9D01-2B00-79AE-46BCE7AA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 / </a:t>
            </a:r>
            <a:r>
              <a:rPr lang="de-DE" dirty="0" err="1"/>
              <a:t>Decompilers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21D34BA-54E8-6E25-67E7-9E6FA9F57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3" y="991818"/>
            <a:ext cx="11233149" cy="50295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Essential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decompiler</a:t>
            </a:r>
            <a:r>
              <a:rPr lang="de-DE" b="1" dirty="0"/>
              <a:t> </a:t>
            </a:r>
            <a:r>
              <a:rPr lang="de-DE" b="1" dirty="0" err="1"/>
              <a:t>has</a:t>
            </a:r>
            <a:r>
              <a:rPr lang="de-DE" b="1" dirty="0"/>
              <a:t> a different </a:t>
            </a:r>
            <a:r>
              <a:rPr lang="de-DE" b="1" dirty="0" err="1"/>
              <a:t>focus</a:t>
            </a:r>
            <a:r>
              <a:rPr lang="de-DE" b="1" dirty="0"/>
              <a:t>!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plenty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r>
              <a:rPr lang="de-DE" dirty="0"/>
              <a:t>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F55D4B-47B8-0F16-F321-48F6C7E7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47" y="893650"/>
            <a:ext cx="3028514" cy="247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hidra">
            <a:extLst>
              <a:ext uri="{FF2B5EF4-FFF2-40B4-BE49-F238E27FC236}">
                <a16:creationId xmlns:a16="http://schemas.microsoft.com/office/drawing/2014/main" id="{30332045-E1FC-3B24-55CE-21C4CBA8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800" y="244015"/>
            <a:ext cx="3028514" cy="205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tDec (@RetDec) / Twitter">
            <a:extLst>
              <a:ext uri="{FF2B5EF4-FFF2-40B4-BE49-F238E27FC236}">
                <a16:creationId xmlns:a16="http://schemas.microsoft.com/office/drawing/2014/main" id="{AF3CF29D-E765-1924-C42A-6808C4A6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135" y="2758613"/>
            <a:ext cx="1313497" cy="13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B Decompiler">
            <a:extLst>
              <a:ext uri="{FF2B5EF4-FFF2-40B4-BE49-F238E27FC236}">
                <a16:creationId xmlns:a16="http://schemas.microsoft.com/office/drawing/2014/main" id="{BAA70A27-6E96-91FA-582D-3B61FD0FF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32951" r="4088" b="32951"/>
          <a:stretch/>
        </p:blipFill>
        <p:spPr bwMode="auto">
          <a:xfrm>
            <a:off x="1225884" y="3674739"/>
            <a:ext cx="2681810" cy="98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v.ng · GitHub">
            <a:extLst>
              <a:ext uri="{FF2B5EF4-FFF2-40B4-BE49-F238E27FC236}">
                <a16:creationId xmlns:a16="http://schemas.microsoft.com/office/drawing/2014/main" id="{AED56009-A383-D16F-4C6B-3694469A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45" y="3594177"/>
            <a:ext cx="1145591" cy="114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USECAP/dream">
            <a:extLst>
              <a:ext uri="{FF2B5EF4-FFF2-40B4-BE49-F238E27FC236}">
                <a16:creationId xmlns:a16="http://schemas.microsoft.com/office/drawing/2014/main" id="{A9F9FF0C-EFC5-F600-4D81-B8FF1AD33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3466" r="41096" b="70632"/>
          <a:stretch/>
        </p:blipFill>
        <p:spPr bwMode="auto">
          <a:xfrm>
            <a:off x="477901" y="2548203"/>
            <a:ext cx="4189118" cy="62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915AB76-A2A6-A71D-CD6A-7C818D114C16}"/>
              </a:ext>
            </a:extLst>
          </p:cNvPr>
          <p:cNvSpPr/>
          <p:nvPr/>
        </p:nvSpPr>
        <p:spPr>
          <a:xfrm>
            <a:off x="8691892" y="4580673"/>
            <a:ext cx="302851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00" dirty="0">
                <a:solidFill>
                  <a:schemeClr val="bg2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https://github.com/revng</a:t>
            </a:r>
            <a:endParaRPr lang="de-DE" sz="1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de-DE" sz="1000" dirty="0">
                <a:solidFill>
                  <a:schemeClr val="bg2">
                    <a:lumMod val="40000"/>
                    <a:lumOff val="6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https://www.qbssoftware.com/jeb-decompiler.html</a:t>
            </a:r>
            <a:endParaRPr lang="de-DE" sz="1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de-DE" sz="1000" dirty="0">
                <a:solidFill>
                  <a:schemeClr val="bg2">
                    <a:lumMod val="40000"/>
                    <a:lumOff val="6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https://mobile.twitter.com/retdec</a:t>
            </a:r>
            <a:endParaRPr lang="de-DE" sz="1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de-DE" sz="1000" dirty="0">
                <a:solidFill>
                  <a:schemeClr val="bg2">
                    <a:lumMod val="40000"/>
                    <a:lumOff val="6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https://ghidra-sre.org</a:t>
            </a:r>
            <a:endParaRPr lang="de-DE" sz="1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de-DE" sz="1000" dirty="0">
                <a:solidFill>
                  <a:schemeClr val="bg2">
                    <a:lumMod val="40000"/>
                    <a:lumOff val="60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https://hex-rays.com</a:t>
            </a:r>
            <a:endParaRPr lang="de-DE" sz="1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de-DE" sz="1000" dirty="0">
                <a:solidFill>
                  <a:schemeClr val="bg2">
                    <a:lumMod val="40000"/>
                    <a:lumOff val="60000"/>
                  </a:schemeClr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https://github.com/USECAP/dream</a:t>
            </a:r>
            <a:endParaRPr lang="de-DE" sz="1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r"/>
            <a:r>
              <a:rPr lang="de-DE" sz="1000" dirty="0">
                <a:solidFill>
                  <a:schemeClr val="bg2">
                    <a:lumMod val="40000"/>
                    <a:lumOff val="60000"/>
                  </a:schemeClr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https://binary.ninja</a:t>
            </a:r>
            <a:endParaRPr lang="de-DE" sz="1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479151-0AF9-206E-FE2C-E6ABEA0174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90733" y="3709420"/>
            <a:ext cx="1832283" cy="193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8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F1D6510-9D01-2B00-79AE-46BCE7AA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Decompilation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6F06C28-AF1E-02C8-A505-949DA97ABA55}"/>
              </a:ext>
            </a:extLst>
          </p:cNvPr>
          <p:cNvSpPr txBox="1"/>
          <p:nvPr/>
        </p:nvSpPr>
        <p:spPr>
          <a:xfrm>
            <a:off x="477839" y="877790"/>
            <a:ext cx="5400792" cy="30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Output 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C11EF4-154A-A962-1071-EDD0F5E1C694}"/>
              </a:ext>
            </a:extLst>
          </p:cNvPr>
          <p:cNvSpPr txBox="1"/>
          <p:nvPr/>
        </p:nvSpPr>
        <p:spPr>
          <a:xfrm>
            <a:off x="6313371" y="877789"/>
            <a:ext cx="539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Output 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DD00AC9-D92B-B9B0-3399-4767D92C4C07}"/>
              </a:ext>
            </a:extLst>
          </p:cNvPr>
          <p:cNvSpPr/>
          <p:nvPr/>
        </p:nvSpPr>
        <p:spPr>
          <a:xfrm>
            <a:off x="6313371" y="1185567"/>
            <a:ext cx="5400000" cy="4901525"/>
          </a:xfrm>
          <a:prstGeom prst="rect">
            <a:avLst/>
          </a:prstGeom>
          <a:solidFill>
            <a:srgbClr val="F0EEE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spcAft>
                <a:spcPts val="0"/>
              </a:spcAft>
            </a:pP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dividability_rules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var_0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var_1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"Enter a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var_1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var_0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__isoc99_scanf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var_1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dividable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%d:\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var_0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var_0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790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"not possible"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break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790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0xa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"last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break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last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digits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125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"last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digits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dividable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125"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F3F09A1-8FDF-0623-DA2E-8EB9C750CA93}"/>
              </a:ext>
            </a:extLst>
          </p:cNvPr>
          <p:cNvSpPr/>
          <p:nvPr/>
        </p:nvSpPr>
        <p:spPr>
          <a:xfrm>
            <a:off x="478631" y="1185567"/>
            <a:ext cx="5400000" cy="4901525"/>
          </a:xfrm>
          <a:prstGeom prst="rect">
            <a:avLst/>
          </a:prstGeom>
          <a:solidFill>
            <a:srgbClr val="F0EEE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undefined4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dividability_rules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iVar1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local_10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"Enter a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__isoc99_scanf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DAT_0804c025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local_10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iVar1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local_10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dividable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%d:\n"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local_10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local_10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790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0x7d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"last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digits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dividable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125"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iVar1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local_10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790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0x7e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local_10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790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switch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local_10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"not possible"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iVar1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DE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"last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iVar1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local_10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last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digits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iVar1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de-DE" sz="1200" b="1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}}}</a:t>
            </a:r>
          </a:p>
          <a:p>
            <a:pPr>
              <a:spcAft>
                <a:spcPts val="0"/>
              </a:spcAft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have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DE" sz="1200" dirty="0">
                <a:solidFill>
                  <a:srgbClr val="0000E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rule"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iVar1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de-DE" sz="1200" b="1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>
                <a:solidFill>
                  <a:srgbClr val="008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200" dirty="0">
                <a:solidFill>
                  <a:srgbClr val="8080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6CEA1F-9E20-2698-F2DA-98C8D68A0E28}"/>
              </a:ext>
            </a:extLst>
          </p:cNvPr>
          <p:cNvSpPr/>
          <p:nvPr/>
        </p:nvSpPr>
        <p:spPr>
          <a:xfrm>
            <a:off x="478631" y="1185566"/>
            <a:ext cx="5400000" cy="1002688"/>
          </a:xfrm>
          <a:prstGeom prst="rect">
            <a:avLst/>
          </a:prstGeom>
          <a:solidFill>
            <a:srgbClr val="F0EEE4">
              <a:alpha val="65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spcAft>
                <a:spcPts val="0"/>
              </a:spcAft>
            </a:pPr>
            <a:r>
              <a:rPr lang="de-DE" sz="1000">
                <a:latin typeface="Consolas"/>
                <a:ea typeface="+mn-lt"/>
                <a:cs typeface="+mn-lt"/>
              </a:rPr>
              <a:t>        </a:t>
            </a:r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8563628-DA35-7A2C-5692-0E0094D86458}"/>
              </a:ext>
            </a:extLst>
          </p:cNvPr>
          <p:cNvSpPr/>
          <p:nvPr/>
        </p:nvSpPr>
        <p:spPr>
          <a:xfrm>
            <a:off x="6313371" y="1206459"/>
            <a:ext cx="5400000" cy="1002688"/>
          </a:xfrm>
          <a:prstGeom prst="rect">
            <a:avLst/>
          </a:prstGeom>
          <a:solidFill>
            <a:srgbClr val="F0EEE4">
              <a:alpha val="65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spcAft>
                <a:spcPts val="0"/>
              </a:spcAft>
            </a:pPr>
            <a:r>
              <a:rPr lang="de-DE" sz="1000">
                <a:latin typeface="Consolas"/>
                <a:ea typeface="+mn-lt"/>
                <a:cs typeface="+mn-lt"/>
              </a:rPr>
              <a:t>       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53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6">
            <a:extLst>
              <a:ext uri="{FF2B5EF4-FFF2-40B4-BE49-F238E27FC236}">
                <a16:creationId xmlns:a16="http://schemas.microsoft.com/office/drawing/2014/main" id="{D78204DC-5BD9-1860-B536-6D6CF91F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01" y="334800"/>
            <a:ext cx="11234612" cy="369332"/>
          </a:xfrm>
        </p:spPr>
        <p:txBody>
          <a:bodyPr/>
          <a:lstStyle/>
          <a:p>
            <a:r>
              <a:rPr lang="de-DE" dirty="0"/>
              <a:t>User Surveys</a:t>
            </a:r>
            <a:endParaRPr lang="de-DE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Grafik 15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08217326-68C2-9547-A756-C87909FB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0" y="564753"/>
            <a:ext cx="11881320" cy="57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2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F1D6510-9D01-2B00-79AE-46BCE7AA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Surveys </a:t>
            </a:r>
            <a:r>
              <a:rPr lang="de-DE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Metadata</a:t>
            </a:r>
            <a:endParaRPr lang="de-DE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5721D67B-1530-4C7D-86F7-E7B179A50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6467924"/>
              </p:ext>
            </p:extLst>
          </p:nvPr>
        </p:nvGraphicFramePr>
        <p:xfrm>
          <a:off x="483502" y="1659990"/>
          <a:ext cx="4870315" cy="3682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5AB9C5A-9624-1828-1C19-AFDFD27DD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032845"/>
              </p:ext>
            </p:extLst>
          </p:nvPr>
        </p:nvGraphicFramePr>
        <p:xfrm>
          <a:off x="4533813" y="1659990"/>
          <a:ext cx="5133436" cy="3682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0" name="Diagramm 9">
                <a:extLst>
                  <a:ext uri="{FF2B5EF4-FFF2-40B4-BE49-F238E27FC236}">
                    <a16:creationId xmlns:a16="http://schemas.microsoft.com/office/drawing/2014/main" id="{0C32AC1A-E4A3-A89D-FDC2-29D299684E9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39266174"/>
                  </p:ext>
                </p:extLst>
              </p:nvPr>
            </p:nvGraphicFramePr>
            <p:xfrm>
              <a:off x="8904312" y="1693646"/>
              <a:ext cx="2476175" cy="361550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0" name="Diagramm 9">
                <a:extLst>
                  <a:ext uri="{FF2B5EF4-FFF2-40B4-BE49-F238E27FC236}">
                    <a16:creationId xmlns:a16="http://schemas.microsoft.com/office/drawing/2014/main" id="{0C32AC1A-E4A3-A89D-FDC2-29D299684E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4312" y="1693646"/>
                <a:ext cx="2476175" cy="36155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77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F1D6510-9D01-2B00-79AE-46BCE7AA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Survey 1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29285E2-F171-5447-E8F7-3158E3558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2" y="2132856"/>
            <a:ext cx="10225879" cy="38885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Research Questions: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decompilation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?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readability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?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 and </a:t>
            </a:r>
            <a:r>
              <a:rPr lang="de-DE" err="1"/>
              <a:t>the</a:t>
            </a:r>
            <a:r>
              <a:rPr lang="de-DE"/>
              <a:t> state-of-the-art?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006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1</a:t>
            </a:r>
            <a:endParaRPr lang="en-US" dirty="0"/>
          </a:p>
        </p:txBody>
      </p:sp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196BD62-77B4-4BDF-8966-93DBCC54B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8" r="60260"/>
          <a:stretch/>
        </p:blipFill>
        <p:spPr>
          <a:xfrm>
            <a:off x="8518165" y="2796613"/>
            <a:ext cx="3194348" cy="2653778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77170733-4736-4DDE-BC73-3AE692D9C770}"/>
              </a:ext>
            </a:extLst>
          </p:cNvPr>
          <p:cNvSpPr txBox="1"/>
          <p:nvPr/>
        </p:nvSpPr>
        <p:spPr>
          <a:xfrm>
            <a:off x="8446157" y="1458666"/>
            <a:ext cx="14401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179C7D"/>
                </a:solidFill>
                <a:latin typeface="+mn-lt"/>
              </a:rPr>
              <a:t>Respondents liked switch</a:t>
            </a:r>
            <a:endParaRPr lang="en-US" sz="1600" dirty="0">
              <a:solidFill>
                <a:srgbClr val="179C7D"/>
              </a:solidFill>
              <a:latin typeface="+mn-lt"/>
              <a:cs typeface="Calibri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DC5F2CC9-9DFC-49E0-AC1F-D6761D6D5054}"/>
              </a:ext>
            </a:extLst>
          </p:cNvPr>
          <p:cNvSpPr txBox="1"/>
          <p:nvPr/>
        </p:nvSpPr>
        <p:spPr>
          <a:xfrm>
            <a:off x="10062872" y="1458666"/>
            <a:ext cx="137508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  <a:latin typeface="+mn-lt"/>
              </a:rPr>
              <a:t>They</a:t>
            </a:r>
            <a:r>
              <a:rPr lang="de-DE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</a:rPr>
              <a:t>didn‘t</a:t>
            </a:r>
            <a:r>
              <a:rPr lang="de-DE" sz="1600" dirty="0">
                <a:solidFill>
                  <a:srgbClr val="C00000"/>
                </a:solidFill>
                <a:latin typeface="+mn-lt"/>
              </a:rPr>
              <a:t> like </a:t>
            </a:r>
            <a:r>
              <a:rPr lang="de-DE" sz="1600" dirty="0" err="1">
                <a:solidFill>
                  <a:srgbClr val="C00000"/>
                </a:solidFill>
                <a:latin typeface="+mn-lt"/>
              </a:rPr>
              <a:t>the</a:t>
            </a:r>
            <a:r>
              <a:rPr lang="de-DE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</a:rPr>
              <a:t>goto</a:t>
            </a:r>
            <a:endParaRPr lang="de-DE" sz="1600" dirty="0">
              <a:solidFill>
                <a:srgbClr val="C00000"/>
              </a:solidFill>
              <a:latin typeface="+mn-lt"/>
              <a:cs typeface="Calibri"/>
            </a:endParaRPr>
          </a:p>
        </p:txBody>
      </p:sp>
      <p:cxnSp>
        <p:nvCxnSpPr>
          <p:cNvPr id="8" name="Connector: Elbow 13">
            <a:extLst>
              <a:ext uri="{FF2B5EF4-FFF2-40B4-BE49-F238E27FC236}">
                <a16:creationId xmlns:a16="http://schemas.microsoft.com/office/drawing/2014/main" id="{1E276C04-0614-4E32-BABC-5F2926A75A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14309" y="3062381"/>
            <a:ext cx="2232248" cy="360040"/>
          </a:xfrm>
          <a:prstGeom prst="bentConnector3">
            <a:avLst>
              <a:gd name="adj1" fmla="val 10000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82" b="73333"/>
          <a:stretch/>
        </p:blipFill>
        <p:spPr>
          <a:xfrm>
            <a:off x="299281" y="2004983"/>
            <a:ext cx="2498400" cy="319788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08" r="66639" b="37842"/>
          <a:stretch/>
        </p:blipFill>
        <p:spPr>
          <a:xfrm>
            <a:off x="3121353" y="1458448"/>
            <a:ext cx="2284224" cy="3744416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2" r="66721"/>
          <a:stretch/>
        </p:blipFill>
        <p:spPr>
          <a:xfrm>
            <a:off x="5729613" y="1172070"/>
            <a:ext cx="2279340" cy="4030794"/>
          </a:xfrm>
          <a:prstGeom prst="rect">
            <a:avLst/>
          </a:prstGeom>
        </p:spPr>
      </p:pic>
      <p:cxnSp>
        <p:nvCxnSpPr>
          <p:cNvPr id="29" name="Gerade Verbindung mit Pfeil 28"/>
          <p:cNvCxnSpPr/>
          <p:nvPr/>
        </p:nvCxnSpPr>
        <p:spPr bwMode="auto">
          <a:xfrm>
            <a:off x="9166237" y="2126277"/>
            <a:ext cx="0" cy="974027"/>
          </a:xfrm>
          <a:prstGeom prst="straightConnector1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E8A6DDC-0678-D6C7-B46B-40D6E464A107}"/>
              </a:ext>
            </a:extLst>
          </p:cNvPr>
          <p:cNvSpPr/>
          <p:nvPr/>
        </p:nvSpPr>
        <p:spPr bwMode="auto">
          <a:xfrm flipV="1">
            <a:off x="299281" y="5450391"/>
            <a:ext cx="2498400" cy="288000"/>
          </a:xfrm>
          <a:prstGeom prst="rect">
            <a:avLst/>
          </a:prstGeom>
          <a:solidFill>
            <a:srgbClr val="EDF9B2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8DCD5E9-AA55-E9A3-A576-AD60E1F50F18}"/>
              </a:ext>
            </a:extLst>
          </p:cNvPr>
          <p:cNvSpPr/>
          <p:nvPr/>
        </p:nvSpPr>
        <p:spPr bwMode="auto">
          <a:xfrm flipV="1">
            <a:off x="3119838" y="5450391"/>
            <a:ext cx="2287617" cy="288000"/>
          </a:xfrm>
          <a:prstGeom prst="rect">
            <a:avLst/>
          </a:prstGeom>
          <a:solidFill>
            <a:srgbClr val="2B7FB8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3F2AD02-D8EB-8654-5CFE-2DCE60D5D9D9}"/>
              </a:ext>
            </a:extLst>
          </p:cNvPr>
          <p:cNvSpPr/>
          <p:nvPr/>
        </p:nvSpPr>
        <p:spPr bwMode="auto">
          <a:xfrm flipV="1">
            <a:off x="5729613" y="5450392"/>
            <a:ext cx="2279340" cy="288000"/>
          </a:xfrm>
          <a:prstGeom prst="rect">
            <a:avLst/>
          </a:prstGeom>
          <a:solidFill>
            <a:srgbClr val="7FCDBC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80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B848D8A-0C13-000F-6317-3A89709D8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7" r="61105" b="494"/>
          <a:stretch/>
        </p:blipFill>
        <p:spPr>
          <a:xfrm>
            <a:off x="6672064" y="188640"/>
            <a:ext cx="3122119" cy="25732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2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r="33661" b="75200"/>
          <a:stretch/>
        </p:blipFill>
        <p:spPr>
          <a:xfrm>
            <a:off x="6497286" y="2826525"/>
            <a:ext cx="3572424" cy="273593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0" r="52122" b="44750"/>
          <a:stretch/>
        </p:blipFill>
        <p:spPr>
          <a:xfrm>
            <a:off x="3719736" y="2407389"/>
            <a:ext cx="2497547" cy="3155072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50" r="38915"/>
          <a:stretch/>
        </p:blipFill>
        <p:spPr>
          <a:xfrm>
            <a:off x="477901" y="1054814"/>
            <a:ext cx="2970256" cy="454322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00B8818-2686-7B33-93D9-53AEF8776601}"/>
              </a:ext>
            </a:extLst>
          </p:cNvPr>
          <p:cNvSpPr/>
          <p:nvPr/>
        </p:nvSpPr>
        <p:spPr bwMode="auto">
          <a:xfrm flipV="1">
            <a:off x="488873" y="5733288"/>
            <a:ext cx="2970000" cy="288000"/>
          </a:xfrm>
          <a:prstGeom prst="rect">
            <a:avLst/>
          </a:prstGeom>
          <a:solidFill>
            <a:srgbClr val="EDF9B2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9808568-9CEB-9AE3-E96C-240E4C607FEA}"/>
              </a:ext>
            </a:extLst>
          </p:cNvPr>
          <p:cNvSpPr/>
          <p:nvPr/>
        </p:nvSpPr>
        <p:spPr bwMode="auto">
          <a:xfrm flipV="1">
            <a:off x="3718883" y="5733287"/>
            <a:ext cx="2498400" cy="288000"/>
          </a:xfrm>
          <a:prstGeom prst="rect">
            <a:avLst/>
          </a:prstGeom>
          <a:solidFill>
            <a:srgbClr val="2B7FB8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60D47BB-EB4C-290B-F0BB-DB1E03F7EFBE}"/>
              </a:ext>
            </a:extLst>
          </p:cNvPr>
          <p:cNvSpPr/>
          <p:nvPr/>
        </p:nvSpPr>
        <p:spPr bwMode="auto">
          <a:xfrm flipV="1">
            <a:off x="6497286" y="5733286"/>
            <a:ext cx="3564000" cy="288000"/>
          </a:xfrm>
          <a:prstGeom prst="rect">
            <a:avLst/>
          </a:prstGeom>
          <a:solidFill>
            <a:srgbClr val="7FCDBC"/>
          </a:solidFill>
          <a:ln w="9525">
            <a:noFill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79A4CF1-FDB3-13E7-DD2B-A5898777508D}"/>
              </a:ext>
            </a:extLst>
          </p:cNvPr>
          <p:cNvCxnSpPr/>
          <p:nvPr/>
        </p:nvCxnSpPr>
        <p:spPr bwMode="auto">
          <a:xfrm flipH="1">
            <a:off x="7320136" y="1155841"/>
            <a:ext cx="2592795" cy="0"/>
          </a:xfrm>
          <a:prstGeom prst="straightConnector1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CCDC74D5-D47D-E6D2-836A-B7C2BA7438E2}"/>
              </a:ext>
            </a:extLst>
          </p:cNvPr>
          <p:cNvSpPr txBox="1"/>
          <p:nvPr/>
        </p:nvSpPr>
        <p:spPr>
          <a:xfrm>
            <a:off x="9980321" y="889701"/>
            <a:ext cx="16808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179C7D"/>
                </a:solidFill>
                <a:latin typeface="+mn-lt"/>
              </a:rPr>
              <a:t>+ Short &amp; Clean</a:t>
            </a:r>
            <a:br>
              <a:rPr lang="en-US" sz="1600" dirty="0">
                <a:solidFill>
                  <a:srgbClr val="179C7D"/>
                </a:solidFill>
                <a:latin typeface="+mn-lt"/>
              </a:rPr>
            </a:br>
            <a:r>
              <a:rPr lang="en-US" sz="1600" dirty="0">
                <a:solidFill>
                  <a:srgbClr val="179C7D"/>
                </a:solidFill>
                <a:latin typeface="+mn-lt"/>
                <a:cs typeface="Calibri"/>
              </a:rPr>
              <a:t>+ For-Loop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8673138-DF8C-DB7A-D961-6C79DB3873F6}"/>
              </a:ext>
            </a:extLst>
          </p:cNvPr>
          <p:cNvCxnSpPr/>
          <p:nvPr/>
        </p:nvCxnSpPr>
        <p:spPr bwMode="auto">
          <a:xfrm flipH="1">
            <a:off x="9226408" y="2079823"/>
            <a:ext cx="724926" cy="0"/>
          </a:xfrm>
          <a:prstGeom prst="straightConnector1">
            <a:avLst/>
          </a:prstGeom>
          <a:noFill/>
          <a:ln w="38100" cap="flat" cmpd="sng" algn="ctr">
            <a:solidFill>
              <a:srgbClr val="C11919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7">
            <a:extLst>
              <a:ext uri="{FF2B5EF4-FFF2-40B4-BE49-F238E27FC236}">
                <a16:creationId xmlns:a16="http://schemas.microsoft.com/office/drawing/2014/main" id="{F6E25FD5-86EA-7603-2582-2957BAA17094}"/>
              </a:ext>
            </a:extLst>
          </p:cNvPr>
          <p:cNvSpPr txBox="1"/>
          <p:nvPr/>
        </p:nvSpPr>
        <p:spPr>
          <a:xfrm>
            <a:off x="9980321" y="1812695"/>
            <a:ext cx="1991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>
                <a:solidFill>
                  <a:srgbClr val="C00000"/>
                </a:solidFill>
                <a:latin typeface="+mn-lt"/>
              </a:rPr>
              <a:t>- Long &amp; </a:t>
            </a:r>
            <a:r>
              <a:rPr lang="de-DE" sz="1600" dirty="0" err="1">
                <a:solidFill>
                  <a:srgbClr val="C00000"/>
                </a:solidFill>
                <a:latin typeface="+mn-lt"/>
              </a:rPr>
              <a:t>Complex</a:t>
            </a:r>
            <a:br>
              <a:rPr lang="de-DE" sz="1600" dirty="0">
                <a:solidFill>
                  <a:srgbClr val="C00000"/>
                </a:solidFill>
                <a:latin typeface="+mn-lt"/>
              </a:rPr>
            </a:br>
            <a:r>
              <a:rPr lang="de-DE" sz="1600" dirty="0">
                <a:solidFill>
                  <a:srgbClr val="C00000"/>
                </a:solidFill>
                <a:latin typeface="+mn-lt"/>
              </a:rPr>
              <a:t>- </a:t>
            </a:r>
            <a:r>
              <a:rPr lang="de-DE" sz="1600" dirty="0" err="1">
                <a:solidFill>
                  <a:srgbClr val="C00000"/>
                </a:solidFill>
                <a:latin typeface="+mn-lt"/>
              </a:rPr>
              <a:t>Too</a:t>
            </a:r>
            <a:r>
              <a:rPr lang="de-DE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</a:rPr>
              <a:t>many</a:t>
            </a:r>
            <a:r>
              <a:rPr lang="de-DE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+mn-lt"/>
              </a:rPr>
              <a:t>Veriables</a:t>
            </a:r>
            <a:endParaRPr lang="de-DE" sz="1600" dirty="0">
              <a:solidFill>
                <a:srgbClr val="C00000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0337251"/>
      </p:ext>
    </p:extLst>
  </p:cSld>
  <p:clrMapOvr>
    <a:masterClrMapping/>
  </p:clrMapOvr>
</p:sld>
</file>

<file path=ppt/theme/theme1.xml><?xml version="1.0" encoding="utf-8"?>
<a:theme xmlns:a="http://schemas.openxmlformats.org/drawingml/2006/main" name="Fraunhofer Master">
  <a:themeElements>
    <a:clrScheme name="Fraunhofer Master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F29400"/>
      </a:accent1>
      <a:accent2>
        <a:srgbClr val="1F82C0"/>
      </a:accent2>
      <a:accent3>
        <a:srgbClr val="E2001A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 type="arrow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noFill/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87C8EF3839C545AB193A847246D849" ma:contentTypeVersion="13" ma:contentTypeDescription="Ein neues Dokument erstellen." ma:contentTypeScope="" ma:versionID="6828aae60a775df57c466a1f096fefdb">
  <xsd:schema xmlns:xsd="http://www.w3.org/2001/XMLSchema" xmlns:xs="http://www.w3.org/2001/XMLSchema" xmlns:p="http://schemas.microsoft.com/office/2006/metadata/properties" xmlns:ns2="a9e18f9b-30e6-49bc-b414-8476344b0b96" xmlns:ns3="12cd998e-b4d0-40cb-b176-2dc56e991d34" targetNamespace="http://schemas.microsoft.com/office/2006/metadata/properties" ma:root="true" ma:fieldsID="8526bf99238a1eaa833584683a0b8de0" ns2:_="" ns3:_="">
    <xsd:import namespace="a9e18f9b-30e6-49bc-b414-8476344b0b96"/>
    <xsd:import namespace="12cd998e-b4d0-40cb-b176-2dc56e991d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e18f9b-30e6-49bc-b414-8476344b0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Bildmarkierungen" ma:readOnly="false" ma:fieldId="{5cf76f15-5ced-4ddc-b409-7134ff3c332f}" ma:taxonomyMulti="true" ma:sspId="6eb20c4f-c5c2-492b-9954-d638c64bfe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cd998e-b4d0-40cb-b176-2dc56e991d3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6ba7efa-3764-465e-ab50-43ef81e4cc8b}" ma:internalName="TaxCatchAll" ma:showField="CatchAllData" ma:web="12cd998e-b4d0-40cb-b176-2dc56e991d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2cd998e-b4d0-40cb-b176-2dc56e991d34" xsi:nil="true"/>
    <lcf76f155ced4ddcb4097134ff3c332f xmlns="a9e18f9b-30e6-49bc-b414-8476344b0b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66FC88E-3EE3-4263-A2FF-195561F729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82B44-C2F1-462A-919F-ED5CEF4AD9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e18f9b-30e6-49bc-b414-8476344b0b96"/>
    <ds:schemaRef ds:uri="12cd998e-b4d0-40cb-b176-2dc56e991d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9F9832-65CD-40B2-8697-F0FB7C4291E0}">
  <ds:schemaRefs>
    <ds:schemaRef ds:uri="http://purl.org/dc/elements/1.1/"/>
    <ds:schemaRef ds:uri="12cd998e-b4d0-40cb-b176-2dc56e991d34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a9e18f9b-30e6-49bc-b414-8476344b0b9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P10_170509_ppt_Master_Ins_de_16zu9</Template>
  <TotalTime>0</TotalTime>
  <Words>2568</Words>
  <Application>Microsoft Macintosh PowerPoint</Application>
  <PresentationFormat>Breitbild</PresentationFormat>
  <Paragraphs>412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4" baseType="lpstr">
      <vt:lpstr>Arial</vt:lpstr>
      <vt:lpstr>Calibri</vt:lpstr>
      <vt:lpstr>Charmonman</vt:lpstr>
      <vt:lpstr>Consolas</vt:lpstr>
      <vt:lpstr>Courier New</vt:lpstr>
      <vt:lpstr>Frutiger LT Com 45 Light</vt:lpstr>
      <vt:lpstr>Frutiger LT Com 55 Roman</vt:lpstr>
      <vt:lpstr>Frutiger LT Com 65 Bold</vt:lpstr>
      <vt:lpstr>Helvetica Neue</vt:lpstr>
      <vt:lpstr>hind</vt:lpstr>
      <vt:lpstr>Menlo</vt:lpstr>
      <vt:lpstr>Wingdings</vt:lpstr>
      <vt:lpstr>Fraunhofer Master</vt:lpstr>
      <vt:lpstr>Dewolf: Improving Decompilation by leveraging user surveys</vt:lpstr>
      <vt:lpstr>PowerPoint-Präsentation</vt:lpstr>
      <vt:lpstr>Related Work / Decompilers</vt:lpstr>
      <vt:lpstr>Decompilation can be done differently!</vt:lpstr>
      <vt:lpstr>User Surveys</vt:lpstr>
      <vt:lpstr>User Surveys Metadata</vt:lpstr>
      <vt:lpstr>User Survey 1</vt:lpstr>
      <vt:lpstr>Example 1</vt:lpstr>
      <vt:lpstr>Example 2</vt:lpstr>
      <vt:lpstr>Survey 1 TL;DR</vt:lpstr>
      <vt:lpstr>Contributions</vt:lpstr>
      <vt:lpstr>dewolf Overview</vt:lpstr>
      <vt:lpstr>dewolf Improvements over DREAM</vt:lpstr>
      <vt:lpstr>User Survey 2+3 Research Questions</vt:lpstr>
      <vt:lpstr>Comprehension Questions</vt:lpstr>
      <vt:lpstr>Comprehension Results Divided by C-Skills (self assessment)</vt:lpstr>
      <vt:lpstr>Decompiler Comparison</vt:lpstr>
      <vt:lpstr>What participants (dis)liked in state-of-the-art decompilers</vt:lpstr>
      <vt:lpstr>Introducing Copies during Restructuring?</vt:lpstr>
      <vt:lpstr>TL;DR</vt:lpstr>
      <vt:lpstr>PowerPoint-Präsentation</vt:lpstr>
    </vt:vector>
  </TitlesOfParts>
  <Company>Fraunhofer Institut FKIE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Firmware Analysis &amp; Comparison Tool</dc:title>
  <dc:creator>Weidenbach, Peter</dc:creator>
  <cp:lastModifiedBy>Enders, Steffen</cp:lastModifiedBy>
  <cp:revision>168</cp:revision>
  <cp:lastPrinted>2011-04-27T07:57:31Z</cp:lastPrinted>
  <dcterms:created xsi:type="dcterms:W3CDTF">2017-10-12T05:50:46Z</dcterms:created>
  <dcterms:modified xsi:type="dcterms:W3CDTF">2023-03-03T05:17:55Z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HGvorlage">
    <vt:bool>true</vt:bool>
  </property>
  <property fmtid="{D5CDD505-2E9C-101B-9397-08002B2CF9AE}" pid="3" name="klassifizierung">
    <vt:lpwstr>offen</vt:lpwstr>
  </property>
  <property fmtid="{D5CDD505-2E9C-101B-9397-08002B2CF9AE}" pid="4" name="hasChanged">
    <vt:bool>false</vt:bool>
  </property>
  <property fmtid="{D5CDD505-2E9C-101B-9397-08002B2CF9AE}" pid="5" name="ContentTypeId">
    <vt:lpwstr>0x0101000D87C8EF3839C545AB193A847246D849</vt:lpwstr>
  </property>
</Properties>
</file>